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8" r:id="rId10"/>
    <p:sldId id="274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 showGuides="1">
      <p:cViewPr varScale="1">
        <p:scale>
          <a:sx n="72" d="100"/>
          <a:sy n="72" d="100"/>
        </p:scale>
        <p:origin x="-1762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92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7413" y="1241805"/>
            <a:ext cx="2789173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039" y="1114504"/>
            <a:ext cx="5196840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pachkoriaolesya.ucoz.ne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2354" y="2851861"/>
            <a:ext cx="3479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Отчет о</a:t>
            </a:r>
            <a:r>
              <a:rPr sz="2400" b="1" spc="-5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деятельности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marR="5080" indent="156845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младшей </a:t>
            </a:r>
            <a:r>
              <a:rPr sz="24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группы </a:t>
            </a:r>
            <a:r>
              <a:rPr sz="2400" b="1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№</a:t>
            </a:r>
            <a:r>
              <a:rPr lang="ru-RU" sz="2400" b="1" dirty="0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3</a:t>
            </a:r>
            <a:r>
              <a:rPr sz="2400" b="1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b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за </a:t>
            </a:r>
            <a:r>
              <a:rPr sz="2400" b="1" spc="-5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20</a:t>
            </a:r>
            <a:r>
              <a:rPr lang="ru-RU" sz="2400" b="1" spc="-5" dirty="0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23</a:t>
            </a:r>
            <a:r>
              <a:rPr sz="2400" b="1" spc="-5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-20</a:t>
            </a:r>
            <a:r>
              <a:rPr lang="ru-RU" sz="2400" b="1" spc="-5" dirty="0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24</a:t>
            </a:r>
            <a:r>
              <a:rPr sz="2400" b="1" spc="-5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учебный</a:t>
            </a:r>
            <a:r>
              <a:rPr sz="2400" b="1" spc="-5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год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685800"/>
            <a:ext cx="4572000" cy="1478280"/>
          </a:xfrm>
          <a:custGeom>
            <a:avLst/>
            <a:gdLst/>
            <a:ahLst/>
            <a:cxnLst/>
            <a:rect l="l" t="t" r="r" b="b"/>
            <a:pathLst>
              <a:path w="4572000" h="1478280">
                <a:moveTo>
                  <a:pt x="0" y="1478026"/>
                </a:moveTo>
                <a:lnTo>
                  <a:pt x="4572000" y="1478026"/>
                </a:lnTo>
                <a:lnTo>
                  <a:pt x="4572000" y="0"/>
                </a:lnTo>
                <a:lnTo>
                  <a:pt x="0" y="0"/>
                </a:lnTo>
                <a:lnTo>
                  <a:pt x="0" y="147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35629" y="711453"/>
            <a:ext cx="28714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Муниципальное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автономное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образовательное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учреждение  города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Нижневартовска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детский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сад №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37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16205" algn="ctr">
              <a:lnSpc>
                <a:spcPct val="10000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«Дружная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семейка»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5587695"/>
            <a:ext cx="182498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Воспитатель  Пачкория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О.Н.  Велиханова</a:t>
            </a:r>
            <a:r>
              <a:rPr sz="2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Н.Р.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90588"/>
            <a:ext cx="8001000" cy="830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1939290" marR="956945" indent="-966470">
              <a:lnSpc>
                <a:spcPts val="2820"/>
              </a:lnSpc>
              <a:spcBef>
                <a:spcPts val="420"/>
              </a:spcBef>
            </a:pPr>
            <a:r>
              <a:rPr spc="-5" dirty="0">
                <a:solidFill>
                  <a:srgbClr val="001F5F"/>
                </a:solidFill>
              </a:rPr>
              <a:t>Реализация мероприятий, </a:t>
            </a:r>
            <a:r>
              <a:rPr spc="-10" dirty="0">
                <a:solidFill>
                  <a:srgbClr val="001F5F"/>
                </a:solidFill>
              </a:rPr>
              <a:t>обеспечивающих  взаимодействие </a:t>
            </a:r>
            <a:r>
              <a:rPr dirty="0">
                <a:solidFill>
                  <a:srgbClr val="001F5F"/>
                </a:solidFill>
              </a:rPr>
              <a:t>с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родителями</a:t>
            </a:r>
            <a:endParaRPr spc="-10" dirty="0">
              <a:solidFill>
                <a:srgbClr val="001F5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219200"/>
          <a:ext cx="8382000" cy="5458099"/>
        </p:xfrm>
        <a:graphic>
          <a:graphicData uri="http://schemas.openxmlformats.org/drawingml/2006/table">
            <a:tbl>
              <a:tblPr firstRow="1" bandRow="1"/>
              <a:tblGrid>
                <a:gridCol w="732407"/>
                <a:gridCol w="7649593"/>
              </a:tblGrid>
              <a:tr h="1259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9pPr>
                    </a:lstStyle>
                    <a:p>
                      <a:pPr marL="0" marR="0" lvl="1" indent="0" algn="ctr" defTabSz="6223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 собрания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 panose="020B0602030504020204"/>
                        </a:defRPr>
                      </a:lvl9pPr>
                    </a:lstStyle>
                    <a:p>
                      <a:pPr marL="0" marR="0" lvl="1" indent="0" algn="l" defTabSz="6223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«Адаптация ребенка к условиям детского сада»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единых подходов к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здоровьесбережению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снижение случаев заболеваемости детей»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«Кризис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3-лет»</a:t>
                      </a:r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«Чему мы научились за год»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2606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9pPr>
                    </a:lstStyle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"Адаптация ребенка к условиям детского сада"</a:t>
                      </a:r>
                      <a:r>
                        <a:rPr lang="ru-RU" sz="1400" spc="7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spc="7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«Режим - залог нормального развития ребенка»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«Возрастные особенности»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кишечных инфекций»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«Здоровое питание»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«Правила пожарной безопасности при праздновании новогоднего праздника»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«Особенности развития речи детей»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речи в игре»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«Кризис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3-х лет»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«Правильное поведение при сезонных изменениях погоды (ПДД)»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«Детские истерики» «Выходной день, досуг» «Маленький пассажир»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«Отпуск с ребенком»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40000"/>
                      </a:srgbClr>
                    </a:solidFill>
                  </a:tcPr>
                </a:tc>
              </a:tr>
              <a:tr h="1591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9pPr>
                    </a:lstStyle>
                    <a:p>
                      <a:pPr marL="0" marR="0" lvl="1" indent="0" algn="ctr" defTabSz="17780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родителей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17780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17780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 panose="020B06020305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«Краски осени»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поделок «Лучшая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новогодняя игрушка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«Письмо солдату», «Открытка солдату»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Коллаж «Мой папа самый лучший»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детских работ «Мой любимый город»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«День Космонавтики»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«Ден6ь победы»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219200"/>
            <a:ext cx="8991600" cy="966469"/>
          </a:xfrm>
          <a:custGeom>
            <a:avLst/>
            <a:gdLst/>
            <a:ahLst/>
            <a:cxnLst/>
            <a:rect l="l" t="t" r="r" b="b"/>
            <a:pathLst>
              <a:path w="8991600" h="966469">
                <a:moveTo>
                  <a:pt x="0" y="966470"/>
                </a:moveTo>
                <a:lnTo>
                  <a:pt x="8991600" y="966470"/>
                </a:lnTo>
                <a:lnTo>
                  <a:pt x="8991600" y="0"/>
                </a:lnTo>
                <a:lnTo>
                  <a:pt x="0" y="0"/>
                </a:lnTo>
                <a:lnTo>
                  <a:pt x="0" y="966470"/>
                </a:lnTo>
                <a:close/>
              </a:path>
            </a:pathLst>
          </a:custGeom>
          <a:solidFill>
            <a:srgbClr val="07AC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949" y="1571847"/>
            <a:ext cx="8991600" cy="5065991"/>
          </a:xfrm>
          <a:custGeom>
            <a:avLst/>
            <a:gdLst/>
            <a:ahLst/>
            <a:cxnLst/>
            <a:rect l="l" t="t" r="r" b="b"/>
            <a:pathLst>
              <a:path w="8991600" h="4480559">
                <a:moveTo>
                  <a:pt x="0" y="4480560"/>
                </a:moveTo>
                <a:lnTo>
                  <a:pt x="8991600" y="4480560"/>
                </a:lnTo>
                <a:lnTo>
                  <a:pt x="8991600" y="0"/>
                </a:lnTo>
                <a:lnTo>
                  <a:pt x="0" y="0"/>
                </a:lnTo>
                <a:lnTo>
                  <a:pt x="0" y="4480560"/>
                </a:lnTo>
                <a:close/>
              </a:path>
            </a:pathLst>
          </a:custGeom>
          <a:solidFill>
            <a:srgbClr val="CCE2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850" y="2166620"/>
            <a:ext cx="9004300" cy="38100"/>
          </a:xfrm>
          <a:custGeom>
            <a:avLst/>
            <a:gdLst/>
            <a:ahLst/>
            <a:cxnLst/>
            <a:rect l="l" t="t" r="r" b="b"/>
            <a:pathLst>
              <a:path w="9004300" h="38100">
                <a:moveTo>
                  <a:pt x="0" y="38100"/>
                </a:moveTo>
                <a:lnTo>
                  <a:pt x="9004300" y="38100"/>
                </a:lnTo>
                <a:lnTo>
                  <a:pt x="90043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0" y="1212850"/>
            <a:ext cx="0" cy="5459730"/>
          </a:xfrm>
          <a:custGeom>
            <a:avLst/>
            <a:gdLst/>
            <a:ahLst/>
            <a:cxnLst/>
            <a:rect l="l" t="t" r="r" b="b"/>
            <a:pathLst>
              <a:path h="5459730">
                <a:moveTo>
                  <a:pt x="0" y="0"/>
                </a:moveTo>
                <a:lnTo>
                  <a:pt x="0" y="54596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67800" y="1212850"/>
            <a:ext cx="0" cy="5459730"/>
          </a:xfrm>
          <a:custGeom>
            <a:avLst/>
            <a:gdLst/>
            <a:ahLst/>
            <a:cxnLst/>
            <a:rect l="l" t="t" r="r" b="b"/>
            <a:pathLst>
              <a:path h="5459730">
                <a:moveTo>
                  <a:pt x="0" y="0"/>
                </a:moveTo>
                <a:lnTo>
                  <a:pt x="0" y="54596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50" y="1219200"/>
            <a:ext cx="9004300" cy="0"/>
          </a:xfrm>
          <a:custGeom>
            <a:avLst/>
            <a:gdLst/>
            <a:ahLst/>
            <a:cxnLst/>
            <a:rect l="l" t="t" r="r" b="b"/>
            <a:pathLst>
              <a:path w="9004300">
                <a:moveTo>
                  <a:pt x="0" y="0"/>
                </a:moveTo>
                <a:lnTo>
                  <a:pt x="9004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50" y="6666191"/>
            <a:ext cx="9004300" cy="0"/>
          </a:xfrm>
          <a:custGeom>
            <a:avLst/>
            <a:gdLst/>
            <a:ahLst/>
            <a:cxnLst/>
            <a:rect l="l" t="t" r="r" b="b"/>
            <a:pathLst>
              <a:path w="9004300">
                <a:moveTo>
                  <a:pt x="0" y="0"/>
                </a:moveTo>
                <a:lnTo>
                  <a:pt x="9004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2890" y="614680"/>
            <a:ext cx="4433570" cy="10706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  <a:tabLst>
                <a:tab pos="849630" algn="l"/>
              </a:tabLst>
            </a:pPr>
            <a:r>
              <a:rPr sz="2800" spc="-105" dirty="0">
                <a:solidFill>
                  <a:schemeClr val="tx1"/>
                </a:solidFill>
              </a:rPr>
              <a:t>Т</a:t>
            </a:r>
            <a:r>
              <a:rPr sz="2800" dirty="0">
                <a:solidFill>
                  <a:schemeClr val="tx1"/>
                </a:solidFill>
              </a:rPr>
              <a:t>е</a:t>
            </a:r>
            <a:r>
              <a:rPr sz="2800" spc="-15" dirty="0">
                <a:solidFill>
                  <a:schemeClr val="tx1"/>
                </a:solidFill>
              </a:rPr>
              <a:t>м</a:t>
            </a:r>
            <a:r>
              <a:rPr sz="2800" dirty="0">
                <a:solidFill>
                  <a:schemeClr val="tx1"/>
                </a:solidFill>
              </a:rPr>
              <a:t>а	</a:t>
            </a:r>
            <a:r>
              <a:rPr sz="2800" spc="-40" dirty="0">
                <a:solidFill>
                  <a:schemeClr val="tx1"/>
                </a:solidFill>
              </a:rPr>
              <a:t>к</a:t>
            </a:r>
            <a:r>
              <a:rPr sz="2800" dirty="0">
                <a:solidFill>
                  <a:schemeClr val="tx1"/>
                </a:solidFill>
              </a:rPr>
              <a:t>он</a:t>
            </a:r>
            <a:r>
              <a:rPr sz="2800" spc="-40" dirty="0">
                <a:solidFill>
                  <a:schemeClr val="tx1"/>
                </a:solidFill>
              </a:rPr>
              <a:t>с</a:t>
            </a:r>
            <a:r>
              <a:rPr sz="2800" spc="-60" dirty="0">
                <a:solidFill>
                  <a:schemeClr val="tx1"/>
                </a:solidFill>
              </a:rPr>
              <a:t>у</a:t>
            </a:r>
            <a:r>
              <a:rPr sz="2800" spc="-5" dirty="0">
                <a:solidFill>
                  <a:schemeClr val="tx1"/>
                </a:solidFill>
              </a:rPr>
              <a:t>л</a:t>
            </a:r>
            <a:r>
              <a:rPr sz="2800" spc="-100" dirty="0">
                <a:solidFill>
                  <a:schemeClr val="tx1"/>
                </a:solidFill>
              </a:rPr>
              <a:t>ь</a:t>
            </a:r>
            <a:r>
              <a:rPr sz="2800" spc="15" dirty="0">
                <a:solidFill>
                  <a:schemeClr val="tx1"/>
                </a:solidFill>
              </a:rPr>
              <a:t>т</a:t>
            </a:r>
            <a:r>
              <a:rPr sz="2800" dirty="0">
                <a:solidFill>
                  <a:schemeClr val="tx1"/>
                </a:solidFill>
              </a:rPr>
              <a:t>ации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690" y="1403985"/>
            <a:ext cx="8104505" cy="4213860"/>
          </a:xfrm>
          <a:prstGeom prst="rect">
            <a:avLst/>
          </a:prstGeom>
        </p:spPr>
        <p:txBody>
          <a:bodyPr vert="horz" wrap="square" lIns="0" tIns="195580" rIns="0" bIns="0" rtlCol="0">
            <a:noAutofit/>
          </a:bodyPr>
          <a:lstStyle/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ru-RU" sz="2400" spc="-5" dirty="0" smtClean="0">
                <a:latin typeface="Times New Roman" panose="02020603050405020304"/>
                <a:cs typeface="Times New Roman" panose="02020603050405020304"/>
              </a:rPr>
              <a:t>«</a:t>
            </a:r>
            <a:r>
              <a:rPr lang="ru-RU" sz="2400" spc="-5" dirty="0" smtClean="0">
                <a:latin typeface="Times New Roman" panose="02020603050405020304"/>
                <a:cs typeface="Times New Roman" panose="02020603050405020304"/>
              </a:rPr>
              <a:t>Правильное питания ребенка»</a:t>
            </a:r>
            <a:endParaRPr lang="ru-RU" sz="2400" spc="-5" dirty="0" smtClean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5" dirty="0" smtClean="0">
                <a:latin typeface="Times New Roman" panose="02020603050405020304"/>
                <a:cs typeface="Times New Roman" panose="02020603050405020304"/>
              </a:rPr>
              <a:t>«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Крупная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польза 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мелкой 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моторики</a:t>
            </a:r>
            <a:r>
              <a:rPr sz="24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рук»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5" dirty="0" smtClean="0">
                <a:latin typeface="Times New Roman" panose="02020603050405020304"/>
                <a:cs typeface="Times New Roman" panose="02020603050405020304"/>
              </a:rPr>
              <a:t>«</a:t>
            </a:r>
            <a:r>
              <a:rPr lang="ru-RU" sz="2400" spc="-5" dirty="0" smtClean="0">
                <a:latin typeface="Times New Roman" panose="02020603050405020304"/>
                <a:cs typeface="Times New Roman" panose="02020603050405020304"/>
              </a:rPr>
              <a:t>Закаливание детей дома</a:t>
            </a:r>
            <a:r>
              <a:rPr sz="2400" spc="-5" dirty="0" smtClean="0">
                <a:latin typeface="Times New Roman" panose="02020603050405020304"/>
                <a:cs typeface="Times New Roman" panose="02020603050405020304"/>
              </a:rPr>
              <a:t>»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ru-RU" sz="2400" spc="-5" dirty="0" smtClean="0">
                <a:latin typeface="Times New Roman" panose="02020603050405020304"/>
                <a:cs typeface="Times New Roman" panose="02020603050405020304"/>
              </a:rPr>
              <a:t>"</a:t>
            </a:r>
            <a:r>
              <a:rPr sz="2400" spc="-5" dirty="0" err="1" smtClean="0">
                <a:latin typeface="Times New Roman" panose="02020603050405020304"/>
                <a:cs typeface="Times New Roman" panose="02020603050405020304"/>
              </a:rPr>
              <a:t>Возрастные</a:t>
            </a:r>
            <a:r>
              <a:rPr sz="2400" spc="-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особенности </a:t>
            </a:r>
            <a:r>
              <a:rPr sz="2400" dirty="0" err="1">
                <a:latin typeface="Times New Roman" panose="02020603050405020304"/>
                <a:cs typeface="Times New Roman" panose="02020603050405020304"/>
              </a:rPr>
              <a:t>детей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 smtClean="0">
                <a:latin typeface="Times New Roman" panose="02020603050405020304"/>
                <a:cs typeface="Times New Roman" panose="02020603050405020304"/>
              </a:rPr>
              <a:t>4</a:t>
            </a:r>
            <a:r>
              <a:rPr lang="ru-RU" sz="2400" dirty="0" smtClean="0">
                <a:latin typeface="Times New Roman" panose="02020603050405020304"/>
                <a:cs typeface="Times New Roman" panose="02020603050405020304"/>
              </a:rPr>
              <a:t>-го</a:t>
            </a:r>
            <a:r>
              <a:rPr sz="2400" spc="-1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spc="-5" dirty="0" smtClean="0">
                <a:latin typeface="Times New Roman" panose="02020603050405020304"/>
                <a:cs typeface="Times New Roman" panose="02020603050405020304"/>
              </a:rPr>
              <a:t>года жизни</a:t>
            </a:r>
            <a:r>
              <a:rPr sz="2400" spc="-5" dirty="0" smtClean="0">
                <a:latin typeface="Times New Roman" panose="02020603050405020304"/>
                <a:cs typeface="Times New Roman" panose="02020603050405020304"/>
              </a:rPr>
              <a:t>»</a:t>
            </a:r>
            <a:r>
              <a:rPr lang="ru-RU" sz="2400" spc="-5" dirty="0" smtClean="0">
                <a:latin typeface="Times New Roman" panose="02020603050405020304"/>
                <a:cs typeface="Times New Roman" panose="02020603050405020304"/>
              </a:rPr>
              <a:t>\</a:t>
            </a:r>
            <a:endParaRPr lang="ru-RU" sz="2400" spc="-5" dirty="0" smtClean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ru-RU" sz="2400" spc="-5" dirty="0" smtClean="0">
                <a:latin typeface="Times New Roman" panose="02020603050405020304"/>
                <a:cs typeface="Times New Roman" panose="02020603050405020304"/>
              </a:rPr>
              <a:t>«Речевое развитие»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Памятки </a:t>
            </a:r>
            <a:r>
              <a:rPr sz="2400" spc="-5" dirty="0" err="1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" dirty="0" smtClean="0">
                <a:latin typeface="Times New Roman" panose="02020603050405020304"/>
                <a:cs typeface="Times New Roman" panose="02020603050405020304"/>
              </a:rPr>
              <a:t>ОБЖ</a:t>
            </a:r>
            <a:r>
              <a:rPr lang="ru-RU" sz="2400" spc="-25" dirty="0" smtClean="0">
                <a:latin typeface="Times New Roman" panose="02020603050405020304"/>
                <a:cs typeface="Times New Roman" panose="02020603050405020304"/>
              </a:rPr>
              <a:t>, ПБ.ПДД.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ru-RU" sz="2400" spc="-10" dirty="0" smtClean="0">
                <a:latin typeface="Times New Roman" panose="02020603050405020304"/>
                <a:cs typeface="Times New Roman" panose="02020603050405020304"/>
              </a:rPr>
              <a:t>«</a:t>
            </a:r>
            <a:r>
              <a:rPr lang="ru-RU" sz="2400" spc="-10" dirty="0" err="1" smtClean="0">
                <a:latin typeface="Times New Roman" panose="02020603050405020304"/>
                <a:cs typeface="Times New Roman" panose="02020603050405020304"/>
              </a:rPr>
              <a:t>Профелактика</a:t>
            </a:r>
            <a:r>
              <a:rPr lang="ru-RU" sz="2400" spc="-10" dirty="0" smtClean="0">
                <a:latin typeface="Times New Roman" panose="02020603050405020304"/>
                <a:cs typeface="Times New Roman" panose="02020603050405020304"/>
              </a:rPr>
              <a:t> гриппа и ОРВИ</a:t>
            </a:r>
            <a:r>
              <a:rPr sz="2400" dirty="0" smtClean="0">
                <a:latin typeface="Times New Roman" panose="02020603050405020304"/>
                <a:cs typeface="Times New Roman" panose="02020603050405020304"/>
              </a:rPr>
              <a:t>»</a:t>
            </a:r>
            <a:endParaRPr lang="ru-RU" sz="2400" dirty="0" smtClean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ru-RU" sz="2400" dirty="0" smtClean="0">
                <a:latin typeface="Times New Roman" panose="02020603050405020304"/>
                <a:cs typeface="Times New Roman" panose="02020603050405020304"/>
              </a:rPr>
              <a:t>«Открытое окно-опасно для ребенка»</a:t>
            </a:r>
            <a:endParaRPr lang="ru-RU" sz="2400" dirty="0" smtClean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ru-RU" sz="2400" dirty="0" smtClean="0">
                <a:latin typeface="Times New Roman" panose="02020603050405020304"/>
                <a:cs typeface="Times New Roman" panose="02020603050405020304"/>
              </a:rPr>
              <a:t>«Меры безопасности при нахождении на водных объектах в период таяния льда и ледохода»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«Отношение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родителей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к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воспитанию </a:t>
            </a:r>
            <a:r>
              <a:rPr sz="2400" spc="-5" dirty="0" err="1">
                <a:latin typeface="Times New Roman" panose="02020603050405020304"/>
                <a:cs typeface="Times New Roman" panose="02020603050405020304"/>
              </a:rPr>
              <a:t>патриотических</a:t>
            </a:r>
            <a:r>
              <a:rPr sz="240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 err="1" smtClean="0">
                <a:latin typeface="Times New Roman" panose="02020603050405020304"/>
                <a:cs typeface="Times New Roman" panose="02020603050405020304"/>
              </a:rPr>
              <a:t>чувств</a:t>
            </a:r>
            <a:r>
              <a:rPr lang="ru-RU" sz="24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" dirty="0" err="1" smtClean="0">
                <a:latin typeface="Times New Roman" panose="02020603050405020304"/>
                <a:cs typeface="Times New Roman" panose="02020603050405020304"/>
              </a:rPr>
              <a:t>дошкольников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»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«Роль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семьи в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воспитании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у детей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любви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24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" dirty="0" err="1">
                <a:latin typeface="Times New Roman" panose="02020603050405020304"/>
                <a:cs typeface="Times New Roman" panose="02020603050405020304"/>
              </a:rPr>
              <a:t>Родине</a:t>
            </a:r>
            <a:r>
              <a:rPr sz="2400" spc="-25" dirty="0" smtClean="0">
                <a:latin typeface="Times New Roman" panose="02020603050405020304"/>
                <a:cs typeface="Times New Roman" panose="02020603050405020304"/>
              </a:rPr>
              <a:t>»</a:t>
            </a:r>
            <a:endParaRPr lang="ru-RU" sz="2400" spc="-25" dirty="0" smtClean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ru-RU" sz="2400" spc="-25" dirty="0" smtClean="0">
                <a:latin typeface="Times New Roman" panose="02020603050405020304"/>
                <a:cs typeface="Times New Roman" panose="02020603050405020304"/>
              </a:rPr>
              <a:t>«Игры с ребенком летом»</a:t>
            </a:r>
            <a:endParaRPr lang="ru-RU" sz="2400" spc="-25" dirty="0" smtClean="0">
              <a:latin typeface="Times New Roman" panose="02020603050405020304"/>
              <a:cs typeface="Times New Roman" panose="02020603050405020304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838200" y="1114504"/>
            <a:ext cx="8305800" cy="570604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spc="15" dirty="0" smtClean="0"/>
              <a:t>Фотовыставка «Золотая осень»</a:t>
            </a:r>
            <a:endParaRPr lang="ru-RU" sz="2400" spc="15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spc="15" dirty="0" smtClean="0"/>
              <a:t>Акция «Помоги птицам»</a:t>
            </a:r>
            <a:endParaRPr lang="ru-RU" sz="2400" spc="15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spc="15" dirty="0" smtClean="0"/>
              <a:t>Акция «Спасем елку»</a:t>
            </a:r>
            <a:endParaRPr lang="ru-RU" sz="2400" spc="15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spc="15" dirty="0" smtClean="0"/>
              <a:t>Конкурс лучших новогодних игрушек </a:t>
            </a:r>
            <a:endParaRPr lang="ru-RU" sz="2400" spc="15" dirty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spc="-15" dirty="0" smtClean="0"/>
              <a:t>Конкурс «Елочка живи»</a:t>
            </a:r>
            <a:endParaRPr lang="ru-RU" sz="2400" spc="-15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spc="-15" dirty="0" smtClean="0"/>
              <a:t>Акция «Покормите птиц зимой»</a:t>
            </a:r>
            <a:endParaRPr lang="ru-RU" sz="2400" spc="-15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dirty="0" smtClean="0"/>
              <a:t>Выставка детских рисунков «Зимушка, зима в гости к нам пришла»	 </a:t>
            </a:r>
            <a:endParaRPr lang="ru-RU" sz="2400" spc="-15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spc="-15" dirty="0" smtClean="0"/>
              <a:t>Выставка поделок «Мастерская Деда Мороза»</a:t>
            </a:r>
            <a:endParaRPr lang="ru-RU" sz="2400" spc="-10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 smtClean="0"/>
              <a:t>Фотовыставка</a:t>
            </a:r>
            <a:r>
              <a:rPr sz="2400" spc="-5" dirty="0" smtClean="0"/>
              <a:t> </a:t>
            </a:r>
            <a:r>
              <a:rPr sz="2400" spc="-15" dirty="0"/>
              <a:t>«Мой </a:t>
            </a:r>
            <a:r>
              <a:rPr sz="2400" spc="-5" dirty="0" err="1"/>
              <a:t>папа-самый</a:t>
            </a:r>
            <a:r>
              <a:rPr sz="2400" spc="-20" dirty="0"/>
              <a:t> </a:t>
            </a:r>
            <a:r>
              <a:rPr sz="2400" dirty="0" err="1" smtClean="0"/>
              <a:t>лучший</a:t>
            </a:r>
            <a:r>
              <a:rPr sz="2400" dirty="0" smtClean="0"/>
              <a:t>»</a:t>
            </a:r>
            <a:endParaRPr lang="ru-RU" sz="2400" dirty="0" smtClean="0"/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dirty="0" smtClean="0"/>
              <a:t>Акции «Письмо солдату», «Открытка солдату»</a:t>
            </a:r>
            <a:endParaRPr lang="ru-RU" sz="2400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 err="1" smtClean="0"/>
              <a:t>Поделки</a:t>
            </a:r>
            <a:r>
              <a:rPr sz="2400" spc="-10" dirty="0" smtClean="0"/>
              <a:t> </a:t>
            </a:r>
            <a:r>
              <a:rPr sz="2400" spc="-5" dirty="0"/>
              <a:t>на </a:t>
            </a:r>
            <a:r>
              <a:rPr sz="2400" spc="-20" dirty="0"/>
              <a:t>конкурс </a:t>
            </a:r>
            <a:r>
              <a:rPr sz="2400" spc="-5" dirty="0"/>
              <a:t>«</a:t>
            </a:r>
            <a:r>
              <a:rPr sz="2400" spc="-5" dirty="0" err="1"/>
              <a:t>Боярыня</a:t>
            </a:r>
            <a:r>
              <a:rPr sz="2400" spc="20" dirty="0"/>
              <a:t> </a:t>
            </a:r>
            <a:r>
              <a:rPr sz="2400" spc="-5" dirty="0" err="1" smtClean="0"/>
              <a:t>Масленица</a:t>
            </a:r>
            <a:r>
              <a:rPr sz="2400" spc="-5" dirty="0" smtClean="0"/>
              <a:t>»</a:t>
            </a:r>
            <a:endParaRPr lang="ru-RU" sz="2400" spc="-5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 smtClean="0"/>
              <a:t>Выставка</a:t>
            </a:r>
            <a:r>
              <a:rPr sz="2400" spc="-5" dirty="0" smtClean="0"/>
              <a:t> </a:t>
            </a:r>
            <a:r>
              <a:rPr sz="2400" dirty="0" err="1"/>
              <a:t>военной</a:t>
            </a:r>
            <a:r>
              <a:rPr sz="2400" spc="20" dirty="0"/>
              <a:t> </a:t>
            </a:r>
            <a:r>
              <a:rPr sz="2400" spc="-5" dirty="0" err="1" smtClean="0"/>
              <a:t>техники</a:t>
            </a:r>
            <a:endParaRPr lang="ru-RU" sz="2400" spc="-5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 smtClean="0"/>
              <a:t>Выставка</a:t>
            </a:r>
            <a:r>
              <a:rPr sz="2400" spc="-5" dirty="0" smtClean="0"/>
              <a:t> </a:t>
            </a:r>
            <a:r>
              <a:rPr sz="2400" spc="5" dirty="0"/>
              <a:t>«День</a:t>
            </a:r>
            <a:r>
              <a:rPr sz="2400" spc="20" dirty="0"/>
              <a:t> </a:t>
            </a:r>
            <a:r>
              <a:rPr sz="2400" spc="-10" dirty="0" err="1"/>
              <a:t>космонавтики</a:t>
            </a:r>
            <a:r>
              <a:rPr sz="2400" spc="-10" dirty="0" smtClean="0"/>
              <a:t>»</a:t>
            </a:r>
            <a:endParaRPr lang="ru-RU" sz="2400" spc="-10" dirty="0" smtClean="0"/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ru-RU" sz="2400" spc="-10" dirty="0" smtClean="0"/>
              <a:t>Фотовыставка «Я помню! Я горжусь!»</a:t>
            </a:r>
            <a:endParaRPr sz="2400"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684276"/>
            <a:ext cx="6172200" cy="40459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>
                <a:solidFill>
                  <a:srgbClr val="000000"/>
                </a:solidFill>
              </a:rPr>
              <a:t>Участие </a:t>
            </a:r>
            <a:r>
              <a:rPr spc="-15" dirty="0">
                <a:solidFill>
                  <a:srgbClr val="000000"/>
                </a:solidFill>
              </a:rPr>
              <a:t>родителей </a:t>
            </a:r>
            <a:r>
              <a:rPr>
                <a:solidFill>
                  <a:srgbClr val="000000"/>
                </a:solidFill>
              </a:rPr>
              <a:t>в</a:t>
            </a:r>
            <a:r>
              <a:rPr spc="-5">
                <a:solidFill>
                  <a:srgbClr val="000000"/>
                </a:solidFill>
              </a:rPr>
              <a:t> </a:t>
            </a:r>
            <a:r>
              <a:rPr spc="-5" smtClean="0">
                <a:solidFill>
                  <a:srgbClr val="000000"/>
                </a:solidFill>
              </a:rPr>
              <a:t>выставках</a:t>
            </a:r>
            <a:r>
              <a:rPr lang="ru-RU" spc="-5" dirty="0" smtClean="0">
                <a:solidFill>
                  <a:srgbClr val="000000"/>
                </a:solidFill>
              </a:rPr>
              <a:t>, акциях</a:t>
            </a:r>
            <a:endParaRPr spc="-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139" y="1557604"/>
            <a:ext cx="8849462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173355" algn="l"/>
              </a:tabLst>
            </a:pP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работать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над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улучшением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здоровья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детей и снижением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детской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заболеваемости,  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через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подвижные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игры и упражнения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развитие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двигательной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активности детей  и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продолжая проводить </a:t>
            </a:r>
            <a:r>
              <a:rPr sz="2000" spc="10" dirty="0">
                <a:latin typeface="Times New Roman" panose="02020603050405020304"/>
                <a:cs typeface="Times New Roman" panose="02020603050405020304"/>
              </a:rPr>
              <a:t>весь 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комплекс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профилактических мер,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используя 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нетрадиционное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физкультурное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оборудование;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3535" algn="just">
              <a:lnSpc>
                <a:spcPct val="100000"/>
              </a:lnSpc>
              <a:buFont typeface="Arial" panose="020B0604020202020204"/>
              <a:buChar char="•"/>
              <a:tabLst>
                <a:tab pos="356235" algn="l"/>
              </a:tabLst>
            </a:pP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регулярное использование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современных здоровьесберегающих</a:t>
            </a:r>
            <a:r>
              <a:rPr sz="20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технологий;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24485" algn="l"/>
              </a:tabLst>
            </a:pP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развивать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мелкую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моторику </a:t>
            </a:r>
            <a:r>
              <a:rPr sz="2000" spc="-5" dirty="0" err="1">
                <a:latin typeface="Times New Roman" panose="02020603050405020304"/>
                <a:cs typeface="Times New Roman" panose="02020603050405020304"/>
              </a:rPr>
              <a:t>рук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 err="1" smtClean="0">
                <a:latin typeface="Times New Roman" panose="02020603050405020304"/>
                <a:cs typeface="Times New Roman" panose="02020603050405020304"/>
              </a:rPr>
              <a:t>через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40" dirty="0" err="1" smtClean="0">
                <a:latin typeface="Times New Roman" panose="02020603050405020304"/>
                <a:cs typeface="Times New Roman" panose="02020603050405020304"/>
              </a:rPr>
              <a:t>лепку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аппликацию,  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пальчиковые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игры;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2700" marR="6985" algn="just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вовлекать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родителей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воспитательно-образовательный 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процесс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составление 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проектов, участие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выставках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совместных 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работ,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мероприятиях группы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и 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детского</a:t>
            </a:r>
            <a:r>
              <a:rPr sz="2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сада;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65100" indent="-153035" algn="just">
              <a:lnSpc>
                <a:spcPct val="100000"/>
              </a:lnSpc>
              <a:buChar char="•"/>
              <a:tabLst>
                <a:tab pos="165735" algn="l"/>
              </a:tabLst>
            </a:pPr>
            <a:r>
              <a:rPr sz="2000" spc="10" dirty="0">
                <a:latin typeface="Times New Roman" panose="02020603050405020304"/>
                <a:cs typeface="Times New Roman" panose="02020603050405020304"/>
              </a:rPr>
              <a:t>составить 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комплекс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занятий для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кружка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«Цветные ладошки» детей 4-5</a:t>
            </a:r>
            <a:r>
              <a:rPr sz="20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лет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65100" indent="-153035" algn="just">
              <a:lnSpc>
                <a:spcPct val="100000"/>
              </a:lnSpc>
              <a:buChar char="•"/>
              <a:tabLst>
                <a:tab pos="165735" algn="l"/>
              </a:tabLst>
            </a:pP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подготовить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предметно-развивающую</a:t>
            </a:r>
            <a:r>
              <a:rPr sz="20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среду;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2700" marR="6985" algn="just">
              <a:lnSpc>
                <a:spcPct val="100000"/>
              </a:lnSpc>
              <a:buChar char="•"/>
              <a:tabLst>
                <a:tab pos="165735" algn="l"/>
              </a:tabLst>
            </a:pP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подобрать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материал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по разделам программы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для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работы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с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интерактивной доской 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для детей 4-5</a:t>
            </a:r>
            <a:r>
              <a:rPr sz="2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лет;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65100" indent="-153035" algn="just">
              <a:lnSpc>
                <a:spcPct val="100000"/>
              </a:lnSpc>
              <a:buChar char="•"/>
              <a:tabLst>
                <a:tab pos="165735" algn="l"/>
              </a:tabLst>
            </a:pPr>
            <a:r>
              <a:rPr sz="2000" spc="10" dirty="0">
                <a:latin typeface="Times New Roman" panose="02020603050405020304"/>
                <a:cs typeface="Times New Roman" panose="02020603050405020304"/>
              </a:rPr>
              <a:t>составить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каталог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игр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по развитию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речи </a:t>
            </a:r>
            <a:r>
              <a:rPr sz="2000" dirty="0" err="1">
                <a:latin typeface="Times New Roman" panose="02020603050405020304"/>
                <a:cs typeface="Times New Roman" panose="02020603050405020304"/>
              </a:rPr>
              <a:t>детей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среднего</a:t>
            </a:r>
            <a:r>
              <a:rPr sz="2000" spc="-9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9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 err="1" smtClean="0">
                <a:latin typeface="Times New Roman" panose="02020603050405020304"/>
                <a:cs typeface="Times New Roman" panose="02020603050405020304"/>
              </a:rPr>
              <a:t>возраста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;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12700" marR="577850" algn="just">
              <a:lnSpc>
                <a:spcPct val="100000"/>
              </a:lnSpc>
              <a:buChar char="•"/>
              <a:tabLst>
                <a:tab pos="16573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способствовать организации участия детей в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конкурсах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различного</a:t>
            </a:r>
            <a:r>
              <a:rPr sz="2000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уровня:  муниципальных, 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всероссийских,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международных.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5800"/>
            <a:ext cx="4003675" cy="5238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solidFill>
                  <a:srgbClr val="000000"/>
                </a:solidFill>
              </a:rPr>
              <a:t>Перспективы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развития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866" y="1404980"/>
            <a:ext cx="8604885" cy="56682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0015" indent="-107950">
              <a:lnSpc>
                <a:spcPct val="100000"/>
              </a:lnSpc>
              <a:spcBef>
                <a:spcPts val="1540"/>
              </a:spcBef>
              <a:buSzPct val="96000"/>
              <a:buChar char="•"/>
              <a:tabLst>
                <a:tab pos="120650" algn="l"/>
                <a:tab pos="2065655" algn="l"/>
                <a:tab pos="3556000" algn="l"/>
                <a:tab pos="4373245" algn="l"/>
                <a:tab pos="5514975" algn="l"/>
                <a:tab pos="6193155" algn="l"/>
              </a:tabLst>
            </a:pP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1325" y="790575"/>
            <a:ext cx="5758180" cy="5238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spc="-10" dirty="0">
                <a:solidFill>
                  <a:srgbClr val="000000"/>
                </a:solidFill>
              </a:rPr>
              <a:t>Перспективы </a:t>
            </a:r>
            <a:r>
              <a:rPr sz="2800" spc="-5" dirty="0">
                <a:solidFill>
                  <a:srgbClr val="000000"/>
                </a:solidFill>
              </a:rPr>
              <a:t>развития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30" dirty="0">
                <a:solidFill>
                  <a:srgbClr val="000000"/>
                </a:solidFill>
              </a:rPr>
              <a:t>педагогов</a:t>
            </a:r>
            <a:endParaRPr sz="280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295400"/>
            <a:ext cx="8382000" cy="461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810" indent="-342900" algn="just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Ø"/>
              <a:tabLst>
                <a:tab pos="384810" algn="l"/>
                <a:tab pos="385445" algn="l"/>
              </a:tabLst>
            </a:pP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Внедрение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lang="ru-RU" sz="2000" spc="-1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образовательный процесс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новых</a:t>
            </a:r>
            <a:r>
              <a:rPr lang="ru-RU" sz="2000" spc="1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технологий,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обеспечивающих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сохранение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lang="ru-RU" sz="2000" spc="-1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укрепление</a:t>
            </a:r>
            <a:r>
              <a:rPr lang="ru-RU" sz="2000" spc="5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здоровья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воспитанников. </a:t>
            </a:r>
            <a:endParaRPr lang="ru-RU" sz="2000" dirty="0" smtClean="0">
              <a:latin typeface="Times New Roman" panose="02020603050405020304"/>
              <a:cs typeface="Times New Roman" panose="02020603050405020304"/>
            </a:endParaRPr>
          </a:p>
          <a:p>
            <a:pPr marL="384810" indent="-342900" algn="just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Ø"/>
              <a:tabLst>
                <a:tab pos="384810" algn="l"/>
                <a:tab pos="385445" algn="l"/>
              </a:tabLst>
            </a:pP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Обеспечение стабильного показателя охвата детей мероприятиями, способствующими поддержке и развитию творческой одаренности.</a:t>
            </a:r>
            <a:endParaRPr lang="ru-RU" sz="2000" dirty="0" smtClean="0">
              <a:latin typeface="Times New Roman" panose="02020603050405020304"/>
              <a:cs typeface="Times New Roman" panose="02020603050405020304"/>
            </a:endParaRPr>
          </a:p>
          <a:p>
            <a:pPr marL="384810" indent="-342900" algn="just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Ø"/>
              <a:tabLst>
                <a:tab pos="384810" algn="l"/>
                <a:tab pos="385445" algn="l"/>
              </a:tabLst>
            </a:pP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Сохранение</a:t>
            </a:r>
            <a:r>
              <a:rPr lang="ru-RU" sz="2000" spc="-5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показателей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lang="ru-RU" sz="2000" spc="-10" dirty="0" smtClean="0">
                <a:latin typeface="Times New Roman" panose="02020603050405020304"/>
                <a:cs typeface="Times New Roman" panose="02020603050405020304"/>
              </a:rPr>
              <a:t> уровне</a:t>
            </a:r>
            <a:r>
              <a:rPr lang="ru-RU" sz="2000" spc="7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98% -100% по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 освоению</a:t>
            </a:r>
            <a:r>
              <a:rPr lang="ru-RU" sz="2000" spc="2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детьми 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посещающими</a:t>
            </a:r>
            <a:r>
              <a:rPr lang="ru-RU" sz="2000" spc="-1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детский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сад,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 основной</a:t>
            </a:r>
            <a:r>
              <a:rPr lang="ru-RU" sz="2000" spc="1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общеразвивающей</a:t>
            </a:r>
            <a:r>
              <a:rPr lang="ru-RU" sz="2000" spc="2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программы </a:t>
            </a:r>
            <a:r>
              <a:rPr lang="ru-RU" sz="2000" spc="-484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дошкольного</a:t>
            </a:r>
            <a:r>
              <a:rPr lang="ru-RU" sz="2000" spc="-4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воспитания.</a:t>
            </a:r>
            <a:endParaRPr lang="ru-RU" sz="2000" dirty="0" smtClean="0">
              <a:latin typeface="Times New Roman" panose="02020603050405020304"/>
              <a:cs typeface="Times New Roman" panose="02020603050405020304"/>
            </a:endParaRPr>
          </a:p>
          <a:p>
            <a:pPr marL="384175" marR="109855" indent="-342900" algn="just">
              <a:lnSpc>
                <a:spcPct val="100000"/>
              </a:lnSpc>
              <a:spcBef>
                <a:spcPts val="48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Ø"/>
              <a:tabLst>
                <a:tab pos="385445" algn="l"/>
              </a:tabLst>
            </a:pP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Повышение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профессиональной компетентности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через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прохождение </a:t>
            </a:r>
            <a:r>
              <a:rPr lang="ru-RU" sz="2000" spc="-484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10" dirty="0" smtClean="0">
                <a:latin typeface="Times New Roman" panose="02020603050405020304"/>
                <a:cs typeface="Times New Roman" panose="02020603050405020304"/>
              </a:rPr>
              <a:t>курсов,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публикаций, </a:t>
            </a:r>
            <a:r>
              <a:rPr lang="ru-RU" sz="2000" spc="-10" dirty="0" smtClean="0">
                <a:latin typeface="Times New Roman" panose="02020603050405020304"/>
                <a:cs typeface="Times New Roman" panose="02020603050405020304"/>
              </a:rPr>
              <a:t>участие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lang="ru-RU" sz="2000" spc="-10" dirty="0" smtClean="0">
                <a:latin typeface="Times New Roman" panose="02020603050405020304"/>
                <a:cs typeface="Times New Roman" panose="02020603050405020304"/>
              </a:rPr>
              <a:t>конкурсах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разного </a:t>
            </a:r>
            <a:r>
              <a:rPr lang="ru-RU" sz="2000" spc="-10" dirty="0" smtClean="0">
                <a:latin typeface="Times New Roman" panose="02020603050405020304"/>
                <a:cs typeface="Times New Roman" panose="02020603050405020304"/>
              </a:rPr>
              <a:t>уровня, участие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5" dirty="0" err="1" smtClean="0">
                <a:latin typeface="Times New Roman" panose="02020603050405020304"/>
                <a:cs typeface="Times New Roman" panose="02020603050405020304"/>
              </a:rPr>
              <a:t>форсайт-центрах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.</a:t>
            </a:r>
            <a:endParaRPr lang="ru-RU" sz="2000" dirty="0" smtClean="0">
              <a:latin typeface="Times New Roman" panose="02020603050405020304"/>
              <a:cs typeface="Times New Roman" panose="02020603050405020304"/>
            </a:endParaRPr>
          </a:p>
          <a:p>
            <a:pPr marL="384175" marR="771525" indent="-342900" algn="just">
              <a:lnSpc>
                <a:spcPct val="100000"/>
              </a:lnSpc>
              <a:spcBef>
                <a:spcPts val="485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Ø"/>
              <a:tabLst>
                <a:tab pos="384810" algn="l"/>
                <a:tab pos="385445" algn="l"/>
              </a:tabLst>
            </a:pP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Увеличение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 количества воспитанников, принявших </a:t>
            </a:r>
            <a:r>
              <a:rPr lang="ru-RU" sz="2000" spc="-10" dirty="0" smtClean="0">
                <a:latin typeface="Times New Roman" panose="02020603050405020304"/>
                <a:cs typeface="Times New Roman" panose="02020603050405020304"/>
              </a:rPr>
              <a:t>участие</a:t>
            </a:r>
            <a:r>
              <a:rPr lang="ru-RU" sz="2000" spc="7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lang="ru-RU" sz="2000" spc="-484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10" dirty="0" smtClean="0">
                <a:latin typeface="Times New Roman" panose="02020603050405020304"/>
                <a:cs typeface="Times New Roman" panose="02020603050405020304"/>
              </a:rPr>
              <a:t>конкурсах</a:t>
            </a:r>
            <a:r>
              <a:rPr lang="ru-RU" sz="2000" spc="3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различного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10" dirty="0" smtClean="0">
                <a:latin typeface="Times New Roman" panose="02020603050405020304"/>
                <a:cs typeface="Times New Roman" panose="02020603050405020304"/>
              </a:rPr>
              <a:t>уровня.</a:t>
            </a:r>
            <a:endParaRPr lang="ru-RU" sz="2000" dirty="0" smtClean="0">
              <a:latin typeface="Times New Roman" panose="02020603050405020304"/>
              <a:cs typeface="Times New Roman" panose="02020603050405020304"/>
            </a:endParaRPr>
          </a:p>
          <a:p>
            <a:pPr marL="384175" marR="27940" indent="-342900" algn="just">
              <a:lnSpc>
                <a:spcPct val="100000"/>
              </a:lnSpc>
              <a:spcBef>
                <a:spcPts val="480"/>
              </a:spcBef>
              <a:buClr>
                <a:srgbClr val="330066"/>
              </a:buClr>
              <a:buSzPct val="70000"/>
              <a:buFont typeface="Wingdings" panose="05000000000000000000" pitchFamily="2" charset="2"/>
              <a:buChar char="Ø"/>
              <a:tabLst>
                <a:tab pos="384810" algn="l"/>
                <a:tab pos="385445" algn="l"/>
              </a:tabLst>
            </a:pP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Работа</a:t>
            </a:r>
            <a:r>
              <a:rPr lang="ru-RU" sz="2000" spc="-3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над 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темой</a:t>
            </a:r>
            <a:r>
              <a:rPr lang="ru-RU" sz="2000" spc="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самообразования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в развитии детей младшего дошкольного возраста»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644" y="2317445"/>
            <a:ext cx="846175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dirty="0" smtClean="0">
                <a:solidFill>
                  <a:srgbClr val="001F5F"/>
                </a:solidFill>
              </a:rPr>
              <a:t> </a:t>
            </a:r>
            <a:r>
              <a:rPr lang="ru-RU" sz="3600" u="sng" dirty="0" smtClean="0">
                <a:solidFill>
                  <a:srgbClr val="001F5F"/>
                </a:solidFill>
              </a:rPr>
              <a:t>Характеристика группы</a:t>
            </a:r>
            <a:br>
              <a:rPr lang="ru-RU" sz="3600" u="sng" dirty="0" smtClean="0">
                <a:solidFill>
                  <a:srgbClr val="001F5F"/>
                </a:solidFill>
              </a:rPr>
            </a:br>
            <a:br>
              <a:rPr lang="ru-RU" sz="3600" u="sng" dirty="0" smtClean="0">
                <a:solidFill>
                  <a:srgbClr val="001F5F"/>
                </a:solidFill>
              </a:rPr>
            </a:br>
            <a:r>
              <a:rPr sz="3600" dirty="0" smtClean="0">
                <a:solidFill>
                  <a:srgbClr val="001F5F"/>
                </a:solidFill>
              </a:rPr>
              <a:t>В </a:t>
            </a:r>
            <a:r>
              <a:rPr sz="3600" spc="-10" dirty="0" err="1">
                <a:solidFill>
                  <a:srgbClr val="001F5F"/>
                </a:solidFill>
              </a:rPr>
              <a:t>группе</a:t>
            </a:r>
            <a:r>
              <a:rPr sz="3600" spc="-10" dirty="0">
                <a:solidFill>
                  <a:srgbClr val="001F5F"/>
                </a:solidFill>
              </a:rPr>
              <a:t> </a:t>
            </a:r>
            <a:r>
              <a:rPr sz="3600" dirty="0" smtClean="0">
                <a:solidFill>
                  <a:srgbClr val="001F5F"/>
                </a:solidFill>
              </a:rPr>
              <a:t>2</a:t>
            </a:r>
            <a:r>
              <a:rPr lang="ru-RU" sz="3600" dirty="0" smtClean="0">
                <a:solidFill>
                  <a:srgbClr val="001F5F"/>
                </a:solidFill>
              </a:rPr>
              <a:t>5</a:t>
            </a:r>
            <a:r>
              <a:rPr sz="3600" spc="-70" dirty="0" smtClean="0">
                <a:solidFill>
                  <a:srgbClr val="001F5F"/>
                </a:solidFill>
              </a:rPr>
              <a:t> </a:t>
            </a:r>
            <a:r>
              <a:rPr sz="3600" spc="-10" dirty="0" err="1">
                <a:solidFill>
                  <a:srgbClr val="001F5F"/>
                </a:solidFill>
              </a:rPr>
              <a:t>воспитанников</a:t>
            </a:r>
            <a:r>
              <a:rPr sz="3600" spc="-10" dirty="0" smtClean="0">
                <a:solidFill>
                  <a:srgbClr val="001F5F"/>
                </a:solidFill>
              </a:rPr>
              <a:t>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3219958"/>
            <a:ext cx="5638800" cy="31938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2135" indent="-56007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"/>
              <a:tabLst>
                <a:tab pos="572135" algn="l"/>
                <a:tab pos="572770" algn="l"/>
              </a:tabLst>
            </a:pPr>
            <a:endParaRPr lang="ru-RU" sz="3200" b="1" spc="-40" dirty="0" smtClean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72135" indent="-56007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"/>
              <a:tabLst>
                <a:tab pos="572135" algn="l"/>
                <a:tab pos="572770" algn="l"/>
              </a:tabLst>
            </a:pPr>
            <a:endParaRPr lang="ru-RU" sz="3200" b="1" spc="-40" dirty="0" smtClean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72135" indent="-560070" algn="ctr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"/>
              <a:tabLst>
                <a:tab pos="572135" algn="l"/>
                <a:tab pos="572770" algn="l"/>
              </a:tabLst>
            </a:pPr>
            <a:r>
              <a:rPr sz="3200" b="1" spc="-40" dirty="0" err="1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мальчиков</a:t>
            </a:r>
            <a:r>
              <a:rPr sz="3200" b="1" spc="-40" dirty="0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3200" b="1" spc="-8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12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572135" indent="-560070" algn="ctr">
              <a:lnSpc>
                <a:spcPct val="100000"/>
              </a:lnSpc>
              <a:spcBef>
                <a:spcPts val="2690"/>
              </a:spcBef>
              <a:buFont typeface="Wingdings" panose="05000000000000000000"/>
              <a:buChar char=""/>
              <a:tabLst>
                <a:tab pos="572135" algn="l"/>
                <a:tab pos="572770" algn="l"/>
              </a:tabLst>
            </a:pPr>
            <a:r>
              <a:rPr sz="3200" b="1" spc="-1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девочек </a:t>
            </a:r>
            <a:r>
              <a:rPr sz="32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3200" b="1" spc="-3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5" dirty="0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lang="ru-RU" sz="3200" b="1" spc="5" dirty="0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lang="ru-RU" sz="3200" b="1" spc="5" dirty="0" smtClean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065">
              <a:lnSpc>
                <a:spcPct val="100000"/>
              </a:lnSpc>
              <a:spcBef>
                <a:spcPts val="2690"/>
              </a:spcBef>
              <a:tabLst>
                <a:tab pos="572135" algn="l"/>
                <a:tab pos="572770" algn="l"/>
              </a:tabLst>
            </a:pP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6116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327025" marR="321310" indent="-1905" algn="ctr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solidFill>
                  <a:srgbClr val="001F5F"/>
                </a:solidFill>
              </a:rPr>
              <a:t>Освоение </a:t>
            </a:r>
            <a:r>
              <a:rPr sz="2000" spc="-10" dirty="0">
                <a:solidFill>
                  <a:srgbClr val="001F5F"/>
                </a:solidFill>
              </a:rPr>
              <a:t>общеобразовательной </a:t>
            </a:r>
            <a:r>
              <a:rPr sz="2000" dirty="0">
                <a:solidFill>
                  <a:srgbClr val="001F5F"/>
                </a:solidFill>
              </a:rPr>
              <a:t>программы </a:t>
            </a:r>
            <a:r>
              <a:rPr sz="2000" spc="-5" dirty="0">
                <a:solidFill>
                  <a:srgbClr val="001F5F"/>
                </a:solidFill>
              </a:rPr>
              <a:t>(разделы) </a:t>
            </a:r>
            <a:r>
              <a:rPr sz="2000" dirty="0">
                <a:solidFill>
                  <a:srgbClr val="001F5F"/>
                </a:solidFill>
              </a:rPr>
              <a:t>в группе  </a:t>
            </a:r>
            <a:r>
              <a:rPr sz="2000" spc="-5" dirty="0">
                <a:solidFill>
                  <a:srgbClr val="001F5F"/>
                </a:solidFill>
              </a:rPr>
              <a:t>общеразвивающей </a:t>
            </a:r>
            <a:r>
              <a:rPr sz="2000" spc="-10" dirty="0">
                <a:solidFill>
                  <a:srgbClr val="001F5F"/>
                </a:solidFill>
              </a:rPr>
              <a:t>направленности </a:t>
            </a:r>
            <a:r>
              <a:rPr sz="2000" spc="-5" dirty="0">
                <a:solidFill>
                  <a:srgbClr val="001F5F"/>
                </a:solidFill>
              </a:rPr>
              <a:t>для </a:t>
            </a:r>
            <a:r>
              <a:rPr sz="2000" spc="-5">
                <a:solidFill>
                  <a:srgbClr val="001F5F"/>
                </a:solidFill>
              </a:rPr>
              <a:t>детей </a:t>
            </a:r>
            <a:r>
              <a:rPr lang="ru-RU" sz="2000" spc="-5" dirty="0" smtClean="0">
                <a:solidFill>
                  <a:srgbClr val="001F5F"/>
                </a:solidFill>
              </a:rPr>
              <a:t>3-</a:t>
            </a:r>
            <a:r>
              <a:rPr sz="2000" smtClean="0">
                <a:solidFill>
                  <a:srgbClr val="001F5F"/>
                </a:solidFill>
              </a:rPr>
              <a:t>4 </a:t>
            </a:r>
            <a:r>
              <a:rPr sz="2000" spc="-30" dirty="0">
                <a:solidFill>
                  <a:srgbClr val="001F5F"/>
                </a:solidFill>
              </a:rPr>
              <a:t>года </a:t>
            </a:r>
            <a:r>
              <a:rPr sz="2000" spc="-5">
                <a:solidFill>
                  <a:srgbClr val="001F5F"/>
                </a:solidFill>
              </a:rPr>
              <a:t>жизни </a:t>
            </a:r>
            <a:r>
              <a:rPr sz="2000" smtClean="0">
                <a:solidFill>
                  <a:srgbClr val="001F5F"/>
                </a:solidFill>
              </a:rPr>
              <a:t>№</a:t>
            </a:r>
            <a:r>
              <a:rPr lang="ru-RU" sz="2000" dirty="0" smtClean="0">
                <a:solidFill>
                  <a:srgbClr val="001F5F"/>
                </a:solidFill>
              </a:rPr>
              <a:t>3</a:t>
            </a:r>
            <a:r>
              <a:rPr sz="2000" smtClean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на  </a:t>
            </a:r>
            <a:r>
              <a:rPr sz="2000" spc="-5">
                <a:solidFill>
                  <a:srgbClr val="001F5F"/>
                </a:solidFill>
              </a:rPr>
              <a:t>конец </a:t>
            </a:r>
            <a:r>
              <a:rPr sz="2000" smtClean="0">
                <a:solidFill>
                  <a:srgbClr val="001F5F"/>
                </a:solidFill>
              </a:rPr>
              <a:t>20</a:t>
            </a:r>
            <a:r>
              <a:rPr lang="ru-RU" sz="2000" dirty="0" smtClean="0">
                <a:solidFill>
                  <a:srgbClr val="001F5F"/>
                </a:solidFill>
              </a:rPr>
              <a:t>23</a:t>
            </a:r>
            <a:r>
              <a:rPr sz="2000" smtClean="0">
                <a:solidFill>
                  <a:srgbClr val="001F5F"/>
                </a:solidFill>
              </a:rPr>
              <a:t>-20</a:t>
            </a:r>
            <a:r>
              <a:rPr lang="ru-RU" sz="2000" dirty="0" smtClean="0">
                <a:solidFill>
                  <a:srgbClr val="001F5F"/>
                </a:solidFill>
              </a:rPr>
              <a:t>24</a:t>
            </a:r>
            <a:r>
              <a:rPr sz="2000" smtClean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учебного</a:t>
            </a:r>
            <a:r>
              <a:rPr sz="2000" spc="-100" dirty="0">
                <a:solidFill>
                  <a:srgbClr val="001F5F"/>
                </a:solidFill>
              </a:rPr>
              <a:t> </a:t>
            </a:r>
            <a:r>
              <a:rPr sz="2000" spc="-30" dirty="0">
                <a:solidFill>
                  <a:srgbClr val="001F5F"/>
                </a:solidFill>
              </a:rPr>
              <a:t>года</a:t>
            </a:r>
            <a:endParaRPr sz="2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4999"/>
            <a:ext cx="7963034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137" y="111188"/>
            <a:ext cx="8933180" cy="922655"/>
          </a:xfrm>
          <a:custGeom>
            <a:avLst/>
            <a:gdLst/>
            <a:ahLst/>
            <a:cxnLst/>
            <a:rect l="l" t="t" r="r" b="b"/>
            <a:pathLst>
              <a:path w="8933180" h="922655">
                <a:moveTo>
                  <a:pt x="0" y="922337"/>
                </a:moveTo>
                <a:lnTo>
                  <a:pt x="8932862" y="922337"/>
                </a:lnTo>
                <a:lnTo>
                  <a:pt x="8932862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3600" y="136652"/>
            <a:ext cx="7682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903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1F5F"/>
                </a:solidFill>
              </a:rPr>
              <a:t>Уровень </a:t>
            </a:r>
            <a:r>
              <a:rPr sz="1800" spc="-15" dirty="0">
                <a:solidFill>
                  <a:srgbClr val="001F5F"/>
                </a:solidFill>
              </a:rPr>
              <a:t>овладения </a:t>
            </a:r>
            <a:r>
              <a:rPr sz="1800" spc="-5" dirty="0">
                <a:solidFill>
                  <a:srgbClr val="001F5F"/>
                </a:solidFill>
              </a:rPr>
              <a:t>воспитанниками </a:t>
            </a:r>
            <a:r>
              <a:rPr sz="1800" spc="-20" dirty="0">
                <a:solidFill>
                  <a:srgbClr val="001F5F"/>
                </a:solidFill>
              </a:rPr>
              <a:t>необходимыми  </a:t>
            </a:r>
            <a:r>
              <a:rPr sz="1800" spc="-10" dirty="0">
                <a:solidFill>
                  <a:srgbClr val="001F5F"/>
                </a:solidFill>
              </a:rPr>
              <a:t>навыками </a:t>
            </a:r>
            <a:r>
              <a:rPr sz="1800" dirty="0">
                <a:solidFill>
                  <a:srgbClr val="001F5F"/>
                </a:solidFill>
              </a:rPr>
              <a:t>и </a:t>
            </a:r>
            <a:r>
              <a:rPr sz="1800" spc="-5" dirty="0">
                <a:solidFill>
                  <a:srgbClr val="001F5F"/>
                </a:solidFill>
              </a:rPr>
              <a:t>умениями по </a:t>
            </a:r>
            <a:r>
              <a:rPr sz="1800" spc="-10" dirty="0">
                <a:solidFill>
                  <a:srgbClr val="001F5F"/>
                </a:solidFill>
              </a:rPr>
              <a:t>основным образовательным </a:t>
            </a:r>
            <a:r>
              <a:rPr sz="1800" spc="-15" dirty="0">
                <a:solidFill>
                  <a:srgbClr val="001F5F"/>
                </a:solidFill>
              </a:rPr>
              <a:t>областям </a:t>
            </a:r>
            <a:r>
              <a:rPr sz="1800" dirty="0">
                <a:solidFill>
                  <a:srgbClr val="001F5F"/>
                </a:solidFill>
              </a:rPr>
              <a:t>ОП ДО</a:t>
            </a:r>
            <a:r>
              <a:rPr sz="1800" spc="15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в</a:t>
            </a:r>
            <a:endParaRPr sz="1800" dirty="0"/>
          </a:p>
        </p:txBody>
      </p:sp>
      <p:sp>
        <p:nvSpPr>
          <p:cNvPr id="9" name="object 9"/>
          <p:cNvSpPr/>
          <p:nvPr/>
        </p:nvSpPr>
        <p:spPr>
          <a:xfrm>
            <a:off x="3474720" y="4709159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406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13964" y="403044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69752"/>
                </a:moveTo>
                <a:lnTo>
                  <a:pt x="69752" y="69752"/>
                </a:lnTo>
                <a:lnTo>
                  <a:pt x="69752" y="0"/>
                </a:lnTo>
                <a:lnTo>
                  <a:pt x="0" y="0"/>
                </a:lnTo>
                <a:lnTo>
                  <a:pt x="0" y="69752"/>
                </a:lnTo>
                <a:close/>
              </a:path>
            </a:pathLst>
          </a:custGeom>
          <a:ln w="9525">
            <a:solidFill>
              <a:srgbClr val="779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867400" y="1695450"/>
            <a:ext cx="1905000" cy="685800"/>
          </a:xfrm>
          <a:custGeom>
            <a:avLst/>
            <a:gdLst/>
            <a:ahLst/>
            <a:cxnLst/>
            <a:rect l="l" t="t" r="r" b="b"/>
            <a:pathLst>
              <a:path w="1905000" h="685800">
                <a:moveTo>
                  <a:pt x="0" y="685800"/>
                </a:moveTo>
                <a:lnTo>
                  <a:pt x="1905000" y="685800"/>
                </a:lnTo>
                <a:lnTo>
                  <a:pt x="1905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 txBox="1"/>
          <p:nvPr/>
        </p:nvSpPr>
        <p:spPr>
          <a:xfrm>
            <a:off x="343091" y="1033843"/>
            <a:ext cx="415271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начало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года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295779" y="4030443"/>
            <a:ext cx="32000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конец</a:t>
            </a:r>
            <a:r>
              <a:rPr sz="2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года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" y="1355086"/>
            <a:ext cx="4152710" cy="2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27" y="2286000"/>
            <a:ext cx="4161473" cy="2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object 120"/>
          <p:cNvSpPr txBox="1"/>
          <p:nvPr/>
        </p:nvSpPr>
        <p:spPr>
          <a:xfrm>
            <a:off x="5562600" y="1835666"/>
            <a:ext cx="190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spc="-20" dirty="0" smtClean="0">
                <a:latin typeface="Times New Roman" panose="02020603050405020304"/>
                <a:cs typeface="Times New Roman" panose="02020603050405020304"/>
              </a:rPr>
              <a:t>середину</a:t>
            </a:r>
            <a:r>
              <a:rPr sz="2000" spc="-6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года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6" y="4368765"/>
            <a:ext cx="4129574" cy="2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272" y="2747772"/>
            <a:ext cx="7653528" cy="22219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267" y="49583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01267" y="47137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1267" y="44683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1267" y="422300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267" y="39791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267" y="373380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267" y="34884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1267" y="324459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01267" y="29992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1267" y="27538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9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29844" y="4373117"/>
            <a:ext cx="405765" cy="66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2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1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0,0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9844" y="4128261"/>
            <a:ext cx="405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3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844" y="3883278"/>
            <a:ext cx="405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4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844" y="3638169"/>
            <a:ext cx="405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5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844" y="3393440"/>
            <a:ext cx="405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6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844" y="3148329"/>
            <a:ext cx="405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7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844" y="2903347"/>
            <a:ext cx="405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8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844" y="2658617"/>
            <a:ext cx="405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9</a:t>
            </a:r>
            <a:r>
              <a:rPr sz="1000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0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40891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44395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47900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51404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53384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56888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60391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63896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67400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470903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72883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76388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279892" y="495909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1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18883" y="5115559"/>
            <a:ext cx="432142" cy="249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74038" y="5114544"/>
            <a:ext cx="381888" cy="222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207514" y="5115433"/>
            <a:ext cx="350647" cy="20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70377" y="5114797"/>
            <a:ext cx="391922" cy="2578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27857" y="5115052"/>
            <a:ext cx="337057" cy="205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963289" y="5114290"/>
            <a:ext cx="404863" cy="248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734559" y="5096255"/>
            <a:ext cx="229488" cy="170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32780" y="5114035"/>
            <a:ext cx="342252" cy="203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983351" y="5078857"/>
            <a:ext cx="196214" cy="165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519164" y="5115178"/>
            <a:ext cx="262255" cy="161290"/>
          </a:xfrm>
          <a:custGeom>
            <a:avLst/>
            <a:gdLst/>
            <a:ahLst/>
            <a:cxnLst/>
            <a:rect l="l" t="t" r="r" b="b"/>
            <a:pathLst>
              <a:path w="262254" h="161289">
                <a:moveTo>
                  <a:pt x="9143" y="106680"/>
                </a:moveTo>
                <a:lnTo>
                  <a:pt x="5460" y="106680"/>
                </a:lnTo>
                <a:lnTo>
                  <a:pt x="3682" y="107950"/>
                </a:lnTo>
                <a:lnTo>
                  <a:pt x="2920" y="107950"/>
                </a:lnTo>
                <a:lnTo>
                  <a:pt x="2158" y="109220"/>
                </a:lnTo>
                <a:lnTo>
                  <a:pt x="634" y="110490"/>
                </a:lnTo>
                <a:lnTo>
                  <a:pt x="0" y="110490"/>
                </a:lnTo>
                <a:lnTo>
                  <a:pt x="0" y="111760"/>
                </a:lnTo>
                <a:lnTo>
                  <a:pt x="26415" y="161290"/>
                </a:lnTo>
                <a:lnTo>
                  <a:pt x="30479" y="161290"/>
                </a:lnTo>
                <a:lnTo>
                  <a:pt x="31241" y="160020"/>
                </a:lnTo>
                <a:lnTo>
                  <a:pt x="32892" y="160020"/>
                </a:lnTo>
                <a:lnTo>
                  <a:pt x="33400" y="158750"/>
                </a:lnTo>
                <a:lnTo>
                  <a:pt x="34162" y="158750"/>
                </a:lnTo>
                <a:lnTo>
                  <a:pt x="34416" y="157480"/>
                </a:lnTo>
                <a:lnTo>
                  <a:pt x="34797" y="156210"/>
                </a:lnTo>
                <a:lnTo>
                  <a:pt x="36600" y="143510"/>
                </a:lnTo>
                <a:lnTo>
                  <a:pt x="28320" y="143510"/>
                </a:lnTo>
                <a:lnTo>
                  <a:pt x="25780" y="138430"/>
                </a:lnTo>
                <a:lnTo>
                  <a:pt x="24256" y="135890"/>
                </a:lnTo>
                <a:lnTo>
                  <a:pt x="9143" y="106680"/>
                </a:lnTo>
                <a:close/>
              </a:path>
              <a:path w="262254" h="161289">
                <a:moveTo>
                  <a:pt x="43941" y="88900"/>
                </a:moveTo>
                <a:lnTo>
                  <a:pt x="39750" y="88900"/>
                </a:lnTo>
                <a:lnTo>
                  <a:pt x="38226" y="90170"/>
                </a:lnTo>
                <a:lnTo>
                  <a:pt x="36702" y="90170"/>
                </a:lnTo>
                <a:lnTo>
                  <a:pt x="36321" y="91440"/>
                </a:lnTo>
                <a:lnTo>
                  <a:pt x="35432" y="91440"/>
                </a:lnTo>
                <a:lnTo>
                  <a:pt x="35305" y="92710"/>
                </a:lnTo>
                <a:lnTo>
                  <a:pt x="29463" y="133350"/>
                </a:lnTo>
                <a:lnTo>
                  <a:pt x="29082" y="134620"/>
                </a:lnTo>
                <a:lnTo>
                  <a:pt x="28955" y="137160"/>
                </a:lnTo>
                <a:lnTo>
                  <a:pt x="28701" y="138430"/>
                </a:lnTo>
                <a:lnTo>
                  <a:pt x="28320" y="143510"/>
                </a:lnTo>
                <a:lnTo>
                  <a:pt x="36600" y="143510"/>
                </a:lnTo>
                <a:lnTo>
                  <a:pt x="40385" y="116840"/>
                </a:lnTo>
                <a:lnTo>
                  <a:pt x="40766" y="115570"/>
                </a:lnTo>
                <a:lnTo>
                  <a:pt x="41528" y="109220"/>
                </a:lnTo>
                <a:lnTo>
                  <a:pt x="41782" y="105410"/>
                </a:lnTo>
                <a:lnTo>
                  <a:pt x="52848" y="105410"/>
                </a:lnTo>
                <a:lnTo>
                  <a:pt x="43941" y="88900"/>
                </a:lnTo>
                <a:close/>
              </a:path>
              <a:path w="262254" h="161289">
                <a:moveTo>
                  <a:pt x="52848" y="105410"/>
                </a:moveTo>
                <a:lnTo>
                  <a:pt x="41782" y="105410"/>
                </a:lnTo>
                <a:lnTo>
                  <a:pt x="43052" y="107950"/>
                </a:lnTo>
                <a:lnTo>
                  <a:pt x="43814" y="110490"/>
                </a:lnTo>
                <a:lnTo>
                  <a:pt x="44450" y="111760"/>
                </a:lnTo>
                <a:lnTo>
                  <a:pt x="45974" y="114300"/>
                </a:lnTo>
                <a:lnTo>
                  <a:pt x="61086" y="142240"/>
                </a:lnTo>
                <a:lnTo>
                  <a:pt x="61340" y="143510"/>
                </a:lnTo>
                <a:lnTo>
                  <a:pt x="63500" y="143510"/>
                </a:lnTo>
                <a:lnTo>
                  <a:pt x="64769" y="142240"/>
                </a:lnTo>
                <a:lnTo>
                  <a:pt x="65531" y="142240"/>
                </a:lnTo>
                <a:lnTo>
                  <a:pt x="67309" y="140970"/>
                </a:lnTo>
                <a:lnTo>
                  <a:pt x="68579" y="140970"/>
                </a:lnTo>
                <a:lnTo>
                  <a:pt x="69087" y="139700"/>
                </a:lnTo>
                <a:lnTo>
                  <a:pt x="69976" y="139700"/>
                </a:lnTo>
                <a:lnTo>
                  <a:pt x="70230" y="138430"/>
                </a:lnTo>
                <a:lnTo>
                  <a:pt x="69976" y="137160"/>
                </a:lnTo>
                <a:lnTo>
                  <a:pt x="52848" y="105410"/>
                </a:lnTo>
                <a:close/>
              </a:path>
              <a:path w="262254" h="161289">
                <a:moveTo>
                  <a:pt x="69722" y="74930"/>
                </a:moveTo>
                <a:lnTo>
                  <a:pt x="65277" y="74930"/>
                </a:lnTo>
                <a:lnTo>
                  <a:pt x="64388" y="76200"/>
                </a:lnTo>
                <a:lnTo>
                  <a:pt x="62737" y="76200"/>
                </a:lnTo>
                <a:lnTo>
                  <a:pt x="62229" y="77470"/>
                </a:lnTo>
                <a:lnTo>
                  <a:pt x="61213" y="77470"/>
                </a:lnTo>
                <a:lnTo>
                  <a:pt x="60705" y="78740"/>
                </a:lnTo>
                <a:lnTo>
                  <a:pt x="60705" y="80010"/>
                </a:lnTo>
                <a:lnTo>
                  <a:pt x="86867" y="128270"/>
                </a:lnTo>
                <a:lnTo>
                  <a:pt x="86994" y="129540"/>
                </a:lnTo>
                <a:lnTo>
                  <a:pt x="90677" y="129540"/>
                </a:lnTo>
                <a:lnTo>
                  <a:pt x="91312" y="128270"/>
                </a:lnTo>
                <a:lnTo>
                  <a:pt x="92201" y="128270"/>
                </a:lnTo>
                <a:lnTo>
                  <a:pt x="93090" y="127000"/>
                </a:lnTo>
                <a:lnTo>
                  <a:pt x="94995" y="127000"/>
                </a:lnTo>
                <a:lnTo>
                  <a:pt x="95376" y="125730"/>
                </a:lnTo>
                <a:lnTo>
                  <a:pt x="95884" y="125730"/>
                </a:lnTo>
                <a:lnTo>
                  <a:pt x="96011" y="124460"/>
                </a:lnTo>
                <a:lnTo>
                  <a:pt x="84327" y="102870"/>
                </a:lnTo>
                <a:lnTo>
                  <a:pt x="95250" y="96520"/>
                </a:lnTo>
                <a:lnTo>
                  <a:pt x="107568" y="96520"/>
                </a:lnTo>
                <a:lnTo>
                  <a:pt x="106679" y="95250"/>
                </a:lnTo>
                <a:lnTo>
                  <a:pt x="80517" y="95250"/>
                </a:lnTo>
                <a:lnTo>
                  <a:pt x="69722" y="74930"/>
                </a:lnTo>
                <a:close/>
              </a:path>
              <a:path w="262254" h="161289">
                <a:moveTo>
                  <a:pt x="107568" y="96520"/>
                </a:moveTo>
                <a:lnTo>
                  <a:pt x="95250" y="96520"/>
                </a:lnTo>
                <a:lnTo>
                  <a:pt x="97408" y="100330"/>
                </a:lnTo>
                <a:lnTo>
                  <a:pt x="99821" y="102870"/>
                </a:lnTo>
                <a:lnTo>
                  <a:pt x="102361" y="105410"/>
                </a:lnTo>
                <a:lnTo>
                  <a:pt x="105028" y="107950"/>
                </a:lnTo>
                <a:lnTo>
                  <a:pt x="107822" y="110490"/>
                </a:lnTo>
                <a:lnTo>
                  <a:pt x="110870" y="110490"/>
                </a:lnTo>
                <a:lnTo>
                  <a:pt x="113791" y="111760"/>
                </a:lnTo>
                <a:lnTo>
                  <a:pt x="123825" y="111760"/>
                </a:lnTo>
                <a:lnTo>
                  <a:pt x="127507" y="110490"/>
                </a:lnTo>
                <a:lnTo>
                  <a:pt x="131444" y="107950"/>
                </a:lnTo>
                <a:lnTo>
                  <a:pt x="135254" y="106680"/>
                </a:lnTo>
                <a:lnTo>
                  <a:pt x="138302" y="104140"/>
                </a:lnTo>
                <a:lnTo>
                  <a:pt x="139064" y="102870"/>
                </a:lnTo>
                <a:lnTo>
                  <a:pt x="117220" y="102870"/>
                </a:lnTo>
                <a:lnTo>
                  <a:pt x="115061" y="101600"/>
                </a:lnTo>
                <a:lnTo>
                  <a:pt x="113029" y="100330"/>
                </a:lnTo>
                <a:lnTo>
                  <a:pt x="111125" y="100330"/>
                </a:lnTo>
                <a:lnTo>
                  <a:pt x="109219" y="97790"/>
                </a:lnTo>
                <a:lnTo>
                  <a:pt x="107568" y="96520"/>
                </a:lnTo>
                <a:close/>
              </a:path>
              <a:path w="262254" h="161289">
                <a:moveTo>
                  <a:pt x="135381" y="59690"/>
                </a:moveTo>
                <a:lnTo>
                  <a:pt x="119506" y="59690"/>
                </a:lnTo>
                <a:lnTo>
                  <a:pt x="123570" y="62230"/>
                </a:lnTo>
                <a:lnTo>
                  <a:pt x="125475" y="64770"/>
                </a:lnTo>
                <a:lnTo>
                  <a:pt x="127126" y="66040"/>
                </a:lnTo>
                <a:lnTo>
                  <a:pt x="128777" y="68580"/>
                </a:lnTo>
                <a:lnTo>
                  <a:pt x="130301" y="71120"/>
                </a:lnTo>
                <a:lnTo>
                  <a:pt x="131699" y="73660"/>
                </a:lnTo>
                <a:lnTo>
                  <a:pt x="133350" y="76200"/>
                </a:lnTo>
                <a:lnTo>
                  <a:pt x="135254" y="82550"/>
                </a:lnTo>
                <a:lnTo>
                  <a:pt x="135889" y="85090"/>
                </a:lnTo>
                <a:lnTo>
                  <a:pt x="136016" y="87630"/>
                </a:lnTo>
                <a:lnTo>
                  <a:pt x="135254" y="92710"/>
                </a:lnTo>
                <a:lnTo>
                  <a:pt x="134365" y="93980"/>
                </a:lnTo>
                <a:lnTo>
                  <a:pt x="132968" y="96520"/>
                </a:lnTo>
                <a:lnTo>
                  <a:pt x="131699" y="97790"/>
                </a:lnTo>
                <a:lnTo>
                  <a:pt x="129793" y="99060"/>
                </a:lnTo>
                <a:lnTo>
                  <a:pt x="127380" y="100330"/>
                </a:lnTo>
                <a:lnTo>
                  <a:pt x="124586" y="101600"/>
                </a:lnTo>
                <a:lnTo>
                  <a:pt x="121919" y="102870"/>
                </a:lnTo>
                <a:lnTo>
                  <a:pt x="139064" y="102870"/>
                </a:lnTo>
                <a:lnTo>
                  <a:pt x="140588" y="100330"/>
                </a:lnTo>
                <a:lnTo>
                  <a:pt x="142747" y="97790"/>
                </a:lnTo>
                <a:lnTo>
                  <a:pt x="144271" y="93980"/>
                </a:lnTo>
                <a:lnTo>
                  <a:pt x="145795" y="87630"/>
                </a:lnTo>
                <a:lnTo>
                  <a:pt x="145795" y="83820"/>
                </a:lnTo>
                <a:lnTo>
                  <a:pt x="145033" y="80010"/>
                </a:lnTo>
                <a:lnTo>
                  <a:pt x="144399" y="76200"/>
                </a:lnTo>
                <a:lnTo>
                  <a:pt x="143001" y="72390"/>
                </a:lnTo>
                <a:lnTo>
                  <a:pt x="140842" y="67310"/>
                </a:lnTo>
                <a:lnTo>
                  <a:pt x="138683" y="63500"/>
                </a:lnTo>
                <a:lnTo>
                  <a:pt x="136270" y="60960"/>
                </a:lnTo>
                <a:lnTo>
                  <a:pt x="135381" y="59690"/>
                </a:lnTo>
                <a:close/>
              </a:path>
              <a:path w="262254" h="161289">
                <a:moveTo>
                  <a:pt x="118363" y="49530"/>
                </a:moveTo>
                <a:lnTo>
                  <a:pt x="114807" y="50800"/>
                </a:lnTo>
                <a:lnTo>
                  <a:pt x="111251" y="50800"/>
                </a:lnTo>
                <a:lnTo>
                  <a:pt x="107441" y="52070"/>
                </a:lnTo>
                <a:lnTo>
                  <a:pt x="88730" y="76200"/>
                </a:lnTo>
                <a:lnTo>
                  <a:pt x="88900" y="78740"/>
                </a:lnTo>
                <a:lnTo>
                  <a:pt x="89280" y="82550"/>
                </a:lnTo>
                <a:lnTo>
                  <a:pt x="90169" y="85090"/>
                </a:lnTo>
                <a:lnTo>
                  <a:pt x="91566" y="88900"/>
                </a:lnTo>
                <a:lnTo>
                  <a:pt x="80517" y="95250"/>
                </a:lnTo>
                <a:lnTo>
                  <a:pt x="106679" y="95250"/>
                </a:lnTo>
                <a:lnTo>
                  <a:pt x="105790" y="93980"/>
                </a:lnTo>
                <a:lnTo>
                  <a:pt x="102742" y="88900"/>
                </a:lnTo>
                <a:lnTo>
                  <a:pt x="101345" y="86360"/>
                </a:lnTo>
                <a:lnTo>
                  <a:pt x="100202" y="83820"/>
                </a:lnTo>
                <a:lnTo>
                  <a:pt x="99567" y="80010"/>
                </a:lnTo>
                <a:lnTo>
                  <a:pt x="98805" y="77470"/>
                </a:lnTo>
                <a:lnTo>
                  <a:pt x="102742" y="64770"/>
                </a:lnTo>
                <a:lnTo>
                  <a:pt x="104647" y="62230"/>
                </a:lnTo>
                <a:lnTo>
                  <a:pt x="107187" y="60960"/>
                </a:lnTo>
                <a:lnTo>
                  <a:pt x="109981" y="59690"/>
                </a:lnTo>
                <a:lnTo>
                  <a:pt x="135381" y="59690"/>
                </a:lnTo>
                <a:lnTo>
                  <a:pt x="133603" y="57150"/>
                </a:lnTo>
                <a:lnTo>
                  <a:pt x="130936" y="54610"/>
                </a:lnTo>
                <a:lnTo>
                  <a:pt x="128015" y="53340"/>
                </a:lnTo>
                <a:lnTo>
                  <a:pt x="121665" y="50800"/>
                </a:lnTo>
                <a:lnTo>
                  <a:pt x="118363" y="49530"/>
                </a:lnTo>
                <a:close/>
              </a:path>
              <a:path w="262254" h="161289">
                <a:moveTo>
                  <a:pt x="43560" y="87630"/>
                </a:moveTo>
                <a:lnTo>
                  <a:pt x="40893" y="87630"/>
                </a:lnTo>
                <a:lnTo>
                  <a:pt x="40385" y="88900"/>
                </a:lnTo>
                <a:lnTo>
                  <a:pt x="43687" y="88900"/>
                </a:lnTo>
                <a:lnTo>
                  <a:pt x="43560" y="87630"/>
                </a:lnTo>
                <a:close/>
              </a:path>
              <a:path w="262254" h="161289">
                <a:moveTo>
                  <a:pt x="150367" y="31750"/>
                </a:moveTo>
                <a:lnTo>
                  <a:pt x="145922" y="31750"/>
                </a:lnTo>
                <a:lnTo>
                  <a:pt x="145033" y="33020"/>
                </a:lnTo>
                <a:lnTo>
                  <a:pt x="144144" y="33020"/>
                </a:lnTo>
                <a:lnTo>
                  <a:pt x="143509" y="34290"/>
                </a:lnTo>
                <a:lnTo>
                  <a:pt x="141985" y="34290"/>
                </a:lnTo>
                <a:lnTo>
                  <a:pt x="141477" y="35560"/>
                </a:lnTo>
                <a:lnTo>
                  <a:pt x="141350" y="36830"/>
                </a:lnTo>
                <a:lnTo>
                  <a:pt x="167639" y="86360"/>
                </a:lnTo>
                <a:lnTo>
                  <a:pt x="171322" y="86360"/>
                </a:lnTo>
                <a:lnTo>
                  <a:pt x="172084" y="85090"/>
                </a:lnTo>
                <a:lnTo>
                  <a:pt x="173862" y="85090"/>
                </a:lnTo>
                <a:lnTo>
                  <a:pt x="174625" y="83820"/>
                </a:lnTo>
                <a:lnTo>
                  <a:pt x="176149" y="83820"/>
                </a:lnTo>
                <a:lnTo>
                  <a:pt x="176275" y="82550"/>
                </a:lnTo>
                <a:lnTo>
                  <a:pt x="176783" y="82550"/>
                </a:lnTo>
                <a:lnTo>
                  <a:pt x="176783" y="81280"/>
                </a:lnTo>
                <a:lnTo>
                  <a:pt x="165100" y="59690"/>
                </a:lnTo>
                <a:lnTo>
                  <a:pt x="178746" y="52070"/>
                </a:lnTo>
                <a:lnTo>
                  <a:pt x="161162" y="52070"/>
                </a:lnTo>
                <a:lnTo>
                  <a:pt x="150367" y="31750"/>
                </a:lnTo>
                <a:close/>
              </a:path>
              <a:path w="262254" h="161289">
                <a:moveTo>
                  <a:pt x="68960" y="73660"/>
                </a:moveTo>
                <a:lnTo>
                  <a:pt x="67182" y="73660"/>
                </a:lnTo>
                <a:lnTo>
                  <a:pt x="66675" y="74930"/>
                </a:lnTo>
                <a:lnTo>
                  <a:pt x="69468" y="74930"/>
                </a:lnTo>
                <a:lnTo>
                  <a:pt x="68960" y="73660"/>
                </a:lnTo>
                <a:close/>
              </a:path>
              <a:path w="262254" h="161289">
                <a:moveTo>
                  <a:pt x="201220" y="45720"/>
                </a:moveTo>
                <a:lnTo>
                  <a:pt x="190118" y="45720"/>
                </a:lnTo>
                <a:lnTo>
                  <a:pt x="201675" y="67310"/>
                </a:lnTo>
                <a:lnTo>
                  <a:pt x="201929" y="68580"/>
                </a:lnTo>
                <a:lnTo>
                  <a:pt x="204724" y="68580"/>
                </a:lnTo>
                <a:lnTo>
                  <a:pt x="205358" y="67310"/>
                </a:lnTo>
                <a:lnTo>
                  <a:pt x="206120" y="67310"/>
                </a:lnTo>
                <a:lnTo>
                  <a:pt x="207899" y="66040"/>
                </a:lnTo>
                <a:lnTo>
                  <a:pt x="209676" y="66040"/>
                </a:lnTo>
                <a:lnTo>
                  <a:pt x="210311" y="64770"/>
                </a:lnTo>
                <a:lnTo>
                  <a:pt x="210819" y="64770"/>
                </a:lnTo>
                <a:lnTo>
                  <a:pt x="210819" y="63500"/>
                </a:lnTo>
                <a:lnTo>
                  <a:pt x="210565" y="63500"/>
                </a:lnTo>
                <a:lnTo>
                  <a:pt x="201220" y="45720"/>
                </a:lnTo>
                <a:close/>
              </a:path>
              <a:path w="262254" h="161289">
                <a:moveTo>
                  <a:pt x="209550" y="0"/>
                </a:moveTo>
                <a:lnTo>
                  <a:pt x="205866" y="0"/>
                </a:lnTo>
                <a:lnTo>
                  <a:pt x="205104" y="1270"/>
                </a:lnTo>
                <a:lnTo>
                  <a:pt x="203453" y="1270"/>
                </a:lnTo>
                <a:lnTo>
                  <a:pt x="202691" y="2540"/>
                </a:lnTo>
                <a:lnTo>
                  <a:pt x="201167" y="2540"/>
                </a:lnTo>
                <a:lnTo>
                  <a:pt x="200659" y="3810"/>
                </a:lnTo>
                <a:lnTo>
                  <a:pt x="200532" y="5080"/>
                </a:lnTo>
                <a:lnTo>
                  <a:pt x="225805" y="52070"/>
                </a:lnTo>
                <a:lnTo>
                  <a:pt x="226821" y="53340"/>
                </a:lnTo>
                <a:lnTo>
                  <a:pt x="227964" y="53340"/>
                </a:lnTo>
                <a:lnTo>
                  <a:pt x="229107" y="54610"/>
                </a:lnTo>
                <a:lnTo>
                  <a:pt x="230504" y="54610"/>
                </a:lnTo>
                <a:lnTo>
                  <a:pt x="234187" y="53340"/>
                </a:lnTo>
                <a:lnTo>
                  <a:pt x="236219" y="52070"/>
                </a:lnTo>
                <a:lnTo>
                  <a:pt x="237235" y="52070"/>
                </a:lnTo>
                <a:lnTo>
                  <a:pt x="238251" y="50800"/>
                </a:lnTo>
                <a:lnTo>
                  <a:pt x="239394" y="50800"/>
                </a:lnTo>
                <a:lnTo>
                  <a:pt x="241426" y="49530"/>
                </a:lnTo>
                <a:lnTo>
                  <a:pt x="242569" y="48260"/>
                </a:lnTo>
                <a:lnTo>
                  <a:pt x="244601" y="48260"/>
                </a:lnTo>
                <a:lnTo>
                  <a:pt x="248792" y="45720"/>
                </a:lnTo>
                <a:lnTo>
                  <a:pt x="250507" y="44450"/>
                </a:lnTo>
                <a:lnTo>
                  <a:pt x="232790" y="44450"/>
                </a:lnTo>
                <a:lnTo>
                  <a:pt x="222757" y="25400"/>
                </a:lnTo>
                <a:lnTo>
                  <a:pt x="223900" y="24130"/>
                </a:lnTo>
                <a:lnTo>
                  <a:pt x="225297" y="24130"/>
                </a:lnTo>
                <a:lnTo>
                  <a:pt x="228091" y="21590"/>
                </a:lnTo>
                <a:lnTo>
                  <a:pt x="229615" y="21590"/>
                </a:lnTo>
                <a:lnTo>
                  <a:pt x="231139" y="20320"/>
                </a:lnTo>
                <a:lnTo>
                  <a:pt x="233679" y="19050"/>
                </a:lnTo>
                <a:lnTo>
                  <a:pt x="235965" y="17780"/>
                </a:lnTo>
                <a:lnTo>
                  <a:pt x="218947" y="17780"/>
                </a:lnTo>
                <a:lnTo>
                  <a:pt x="209550" y="0"/>
                </a:lnTo>
                <a:close/>
              </a:path>
              <a:path w="262254" h="161289">
                <a:moveTo>
                  <a:pt x="184530" y="13970"/>
                </a:moveTo>
                <a:lnTo>
                  <a:pt x="180085" y="13970"/>
                </a:lnTo>
                <a:lnTo>
                  <a:pt x="178307" y="15240"/>
                </a:lnTo>
                <a:lnTo>
                  <a:pt x="176910" y="15240"/>
                </a:lnTo>
                <a:lnTo>
                  <a:pt x="176402" y="16510"/>
                </a:lnTo>
                <a:lnTo>
                  <a:pt x="175767" y="16510"/>
                </a:lnTo>
                <a:lnTo>
                  <a:pt x="175513" y="17780"/>
                </a:lnTo>
                <a:lnTo>
                  <a:pt x="175259" y="17780"/>
                </a:lnTo>
                <a:lnTo>
                  <a:pt x="186181" y="38100"/>
                </a:lnTo>
                <a:lnTo>
                  <a:pt x="161162" y="52070"/>
                </a:lnTo>
                <a:lnTo>
                  <a:pt x="178746" y="52070"/>
                </a:lnTo>
                <a:lnTo>
                  <a:pt x="190118" y="45720"/>
                </a:lnTo>
                <a:lnTo>
                  <a:pt x="201220" y="45720"/>
                </a:lnTo>
                <a:lnTo>
                  <a:pt x="184530" y="13970"/>
                </a:lnTo>
                <a:close/>
              </a:path>
              <a:path w="262254" h="161289">
                <a:moveTo>
                  <a:pt x="244982" y="7620"/>
                </a:moveTo>
                <a:lnTo>
                  <a:pt x="242061" y="7620"/>
                </a:lnTo>
                <a:lnTo>
                  <a:pt x="235457" y="8890"/>
                </a:lnTo>
                <a:lnTo>
                  <a:pt x="231901" y="10160"/>
                </a:lnTo>
                <a:lnTo>
                  <a:pt x="227837" y="12700"/>
                </a:lnTo>
                <a:lnTo>
                  <a:pt x="226313" y="13970"/>
                </a:lnTo>
                <a:lnTo>
                  <a:pt x="224662" y="13970"/>
                </a:lnTo>
                <a:lnTo>
                  <a:pt x="221614" y="16510"/>
                </a:lnTo>
                <a:lnTo>
                  <a:pt x="241680" y="16510"/>
                </a:lnTo>
                <a:lnTo>
                  <a:pt x="244728" y="17780"/>
                </a:lnTo>
                <a:lnTo>
                  <a:pt x="246125" y="17780"/>
                </a:lnTo>
                <a:lnTo>
                  <a:pt x="247268" y="19050"/>
                </a:lnTo>
                <a:lnTo>
                  <a:pt x="249300" y="21590"/>
                </a:lnTo>
                <a:lnTo>
                  <a:pt x="250062" y="22860"/>
                </a:lnTo>
                <a:lnTo>
                  <a:pt x="251713" y="25400"/>
                </a:lnTo>
                <a:lnTo>
                  <a:pt x="251967" y="29210"/>
                </a:lnTo>
                <a:lnTo>
                  <a:pt x="249427" y="34290"/>
                </a:lnTo>
                <a:lnTo>
                  <a:pt x="246633" y="36830"/>
                </a:lnTo>
                <a:lnTo>
                  <a:pt x="242061" y="39370"/>
                </a:lnTo>
                <a:lnTo>
                  <a:pt x="240283" y="40640"/>
                </a:lnTo>
                <a:lnTo>
                  <a:pt x="238632" y="41910"/>
                </a:lnTo>
                <a:lnTo>
                  <a:pt x="235584" y="43180"/>
                </a:lnTo>
                <a:lnTo>
                  <a:pt x="234187" y="43180"/>
                </a:lnTo>
                <a:lnTo>
                  <a:pt x="232790" y="44450"/>
                </a:lnTo>
                <a:lnTo>
                  <a:pt x="250507" y="44450"/>
                </a:lnTo>
                <a:lnTo>
                  <a:pt x="252221" y="43180"/>
                </a:lnTo>
                <a:lnTo>
                  <a:pt x="257301" y="38100"/>
                </a:lnTo>
                <a:lnTo>
                  <a:pt x="259206" y="35560"/>
                </a:lnTo>
                <a:lnTo>
                  <a:pt x="260222" y="33020"/>
                </a:lnTo>
                <a:lnTo>
                  <a:pt x="261365" y="30480"/>
                </a:lnTo>
                <a:lnTo>
                  <a:pt x="261874" y="27940"/>
                </a:lnTo>
                <a:lnTo>
                  <a:pt x="261365" y="21590"/>
                </a:lnTo>
                <a:lnTo>
                  <a:pt x="260603" y="20320"/>
                </a:lnTo>
                <a:lnTo>
                  <a:pt x="259206" y="16510"/>
                </a:lnTo>
                <a:lnTo>
                  <a:pt x="257936" y="15240"/>
                </a:lnTo>
                <a:lnTo>
                  <a:pt x="256285" y="12700"/>
                </a:lnTo>
                <a:lnTo>
                  <a:pt x="254380" y="11430"/>
                </a:lnTo>
                <a:lnTo>
                  <a:pt x="252349" y="8890"/>
                </a:lnTo>
                <a:lnTo>
                  <a:pt x="250062" y="8890"/>
                </a:lnTo>
                <a:lnTo>
                  <a:pt x="244982" y="7620"/>
                </a:lnTo>
                <a:close/>
              </a:path>
              <a:path w="262254" h="161289">
                <a:moveTo>
                  <a:pt x="239902" y="16510"/>
                </a:moveTo>
                <a:lnTo>
                  <a:pt x="220217" y="16510"/>
                </a:lnTo>
                <a:lnTo>
                  <a:pt x="218947" y="17780"/>
                </a:lnTo>
                <a:lnTo>
                  <a:pt x="237870" y="17780"/>
                </a:lnTo>
                <a:lnTo>
                  <a:pt x="239902" y="16510"/>
                </a:lnTo>
                <a:close/>
              </a:path>
              <a:path w="262254" h="161289">
                <a:moveTo>
                  <a:pt x="183387" y="12700"/>
                </a:moveTo>
                <a:lnTo>
                  <a:pt x="182499" y="12700"/>
                </a:lnTo>
                <a:lnTo>
                  <a:pt x="181990" y="13970"/>
                </a:lnTo>
                <a:lnTo>
                  <a:pt x="184403" y="13970"/>
                </a:lnTo>
                <a:lnTo>
                  <a:pt x="183387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125081" y="5114290"/>
            <a:ext cx="258952" cy="160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692897" y="5095621"/>
            <a:ext cx="287654" cy="1964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260475" y="3621151"/>
            <a:ext cx="405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45</a:t>
            </a:r>
            <a:r>
              <a:rPr sz="1000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20%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63598" y="4162425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23,10%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99105" y="4069460"/>
            <a:ext cx="340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26,9%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02355" y="4069460"/>
            <a:ext cx="340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26,9%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05605" y="2656077"/>
            <a:ext cx="340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84,6%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09109" y="2937763"/>
            <a:ext cx="3409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73</a:t>
            </a:r>
            <a:r>
              <a:rPr sz="1000" dirty="0">
                <a:latin typeface="Calibri" panose="020F0502020204030204"/>
                <a:cs typeface="Calibri" panose="020F0502020204030204"/>
              </a:rPr>
              <a:t>,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1%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12233" y="3065144"/>
            <a:ext cx="340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67,9%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15736" y="3066033"/>
            <a:ext cx="340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67,9%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18986" y="3066414"/>
            <a:ext cx="340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67,9%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22109" y="3126689"/>
            <a:ext cx="340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6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5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,4%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25614" y="3126689"/>
            <a:ext cx="3409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65,4%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28864" y="3004566"/>
            <a:ext cx="340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70,4%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3714369" y="1291285"/>
            <a:ext cx="1716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индекс</a:t>
            </a:r>
            <a:r>
              <a:rPr sz="1800" spc="-8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здоровья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064508" y="1760220"/>
            <a:ext cx="86867" cy="868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4161282" y="1700529"/>
            <a:ext cx="9410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 panose="020F0502020204030204"/>
                <a:cs typeface="Calibri" panose="020F0502020204030204"/>
              </a:rPr>
              <a:t>индекс</a:t>
            </a:r>
            <a:r>
              <a:rPr sz="1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здоровья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57263"/>
            <a:ext cx="8458200" cy="9544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Участие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воспитанников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конкурсах </a:t>
            </a:r>
            <a:r>
              <a:rPr sz="2800" b="1" spc="-10" dirty="0" err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различного</a:t>
            </a:r>
            <a:r>
              <a:rPr sz="2800" b="1" spc="1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20" dirty="0" err="1" smtClean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уровня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00" y="1523999"/>
          <a:ext cx="8305799" cy="4971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6172199"/>
              </a:tblGrid>
              <a:tr h="3726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35" dirty="0">
                          <a:latin typeface="Times New Roman" panose="02020603050405020304"/>
                          <a:cs typeface="Times New Roman" panose="02020603050405020304"/>
                        </a:rPr>
                        <a:t>Уровень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28575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Призовые</a:t>
                      </a:r>
                      <a:r>
                        <a:rPr sz="20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b="1" spc="5" dirty="0">
                          <a:latin typeface="Times New Roman" panose="02020603050405020304"/>
                          <a:cs typeface="Times New Roman" panose="02020603050405020304"/>
                        </a:rPr>
                        <a:t>места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28575">
                      <a:solidFill>
                        <a:srgbClr val="4AACC5"/>
                      </a:solidFill>
                      <a:prstDash val="solid"/>
                    </a:lnB>
                  </a:tcPr>
                </a:tc>
              </a:tr>
              <a:tr h="65451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 panose="02020603050405020304"/>
                          <a:cs typeface="Times New Roman" panose="02020603050405020304"/>
                        </a:rPr>
                        <a:t>Международный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Конкурс талантов</a:t>
                      </a:r>
                      <a:r>
                        <a:rPr lang="ru-RU" sz="2000" b="0" spc="-5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2000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номинация</a:t>
                      </a:r>
                      <a:r>
                        <a:rPr lang="ru-RU" sz="2000" spc="100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2000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«Космос</a:t>
                      </a:r>
                      <a:r>
                        <a:rPr lang="ru-RU" sz="2000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»:</a:t>
                      </a:r>
                      <a:endParaRPr lang="ru-RU" sz="2000" b="1" spc="-5" baseline="0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lang="ru-RU"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 место</a:t>
                      </a:r>
                      <a:r>
                        <a:rPr lang="ru-RU" sz="2000" b="1" spc="-10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3 Диплома</a:t>
                      </a:r>
                      <a:endParaRPr lang="ru-RU" sz="2000" b="1" spc="-5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2 место 1 Диплом</a:t>
                      </a:r>
                      <a:endParaRPr lang="ru-RU" sz="2000" b="1" spc="-5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3 место 1 Диплом </a:t>
                      </a:r>
                      <a:endParaRPr lang="ru-RU" sz="2000" b="1" spc="-5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</a:tr>
              <a:tr h="14564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Times New Roman" panose="02020603050405020304"/>
                          <a:cs typeface="Times New Roman" panose="02020603050405020304"/>
                        </a:rPr>
                        <a:t>Всероссийский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Высшая</a:t>
                      </a:r>
                      <a:r>
                        <a:rPr lang="ru-RU" sz="2000" b="1" spc="-5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 школа делового администрирования</a:t>
                      </a:r>
                      <a:endParaRPr lang="ru-RU" sz="2000" b="1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 marR="3676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b="0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номинация</a:t>
                      </a:r>
                      <a:r>
                        <a:rPr lang="ru-RU" sz="2000" b="0" spc="-5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 «Праздник к нам приходит»:</a:t>
                      </a:r>
                      <a:endParaRPr lang="ru-RU" sz="2000" b="0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sz="2000" b="1" spc="15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b="1" spc="-10" dirty="0" err="1" smtClean="0">
                          <a:latin typeface="Times New Roman" panose="02020603050405020304"/>
                          <a:cs typeface="Times New Roman" panose="02020603050405020304"/>
                        </a:rPr>
                        <a:t>место</a:t>
                      </a:r>
                      <a:r>
                        <a:rPr lang="ru-RU"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3 </a:t>
                      </a:r>
                      <a:r>
                        <a:rPr lang="ru-RU"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Диплома </a:t>
                      </a:r>
                      <a:endParaRPr lang="ru-RU" sz="2000" b="1" spc="-10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2 </a:t>
                      </a:r>
                      <a:r>
                        <a:rPr lang="ru-RU"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место </a:t>
                      </a: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r>
                        <a:rPr lang="ru-RU" sz="2000" b="1" spc="-5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Диплома </a:t>
                      </a:r>
                      <a:endParaRPr lang="ru-RU" sz="2000" b="1" spc="-10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3 место 1 Диплом 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</a:tr>
              <a:tr h="55772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5" dirty="0">
                          <a:latin typeface="Times New Roman" panose="02020603050405020304"/>
                          <a:cs typeface="Times New Roman" panose="02020603050405020304"/>
                        </a:rPr>
                        <a:t>Региональный</a:t>
                      </a: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1 </a:t>
                      </a:r>
                      <a:r>
                        <a:rPr sz="2000" b="1" spc="-10" dirty="0" err="1" smtClean="0">
                          <a:latin typeface="Times New Roman" panose="02020603050405020304"/>
                          <a:cs typeface="Times New Roman" panose="02020603050405020304"/>
                        </a:rPr>
                        <a:t>место</a:t>
                      </a:r>
                      <a:r>
                        <a:rPr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25" dirty="0" smtClean="0">
                          <a:latin typeface="Times New Roman" panose="02020603050405020304"/>
                          <a:cs typeface="Times New Roman" panose="02020603050405020304"/>
                        </a:rPr>
                        <a:t>"</a:t>
                      </a:r>
                      <a:r>
                        <a:rPr lang="ru-RU" sz="2000" spc="-25" dirty="0" smtClean="0">
                          <a:latin typeface="Times New Roman" panose="02020603050405020304"/>
                          <a:cs typeface="Times New Roman" panose="02020603050405020304"/>
                        </a:rPr>
                        <a:t>Педагоги</a:t>
                      </a:r>
                      <a:r>
                        <a:rPr lang="ru-RU" sz="2000" spc="-25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 Ум</a:t>
                      </a:r>
                      <a:r>
                        <a:rPr sz="2000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"</a:t>
                      </a:r>
                      <a:r>
                        <a:rPr lang="ru-RU" sz="2000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2000" b="1" spc="-5" dirty="0" smtClean="0">
                          <a:latin typeface="Times New Roman" panose="02020603050405020304"/>
                          <a:cs typeface="Times New Roman" panose="02020603050405020304"/>
                        </a:rPr>
                        <a:t>3 </a:t>
                      </a:r>
                      <a:r>
                        <a:rPr lang="ru-RU" sz="2000" b="1" spc="-10" dirty="0" smtClean="0">
                          <a:latin typeface="Times New Roman" panose="02020603050405020304"/>
                          <a:cs typeface="Times New Roman" panose="02020603050405020304"/>
                        </a:rPr>
                        <a:t>Диплома 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</a:tr>
              <a:tr h="99632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35" dirty="0">
                          <a:latin typeface="Times New Roman" panose="02020603050405020304"/>
                          <a:cs typeface="Times New Roman" panose="02020603050405020304"/>
                        </a:rPr>
                        <a:t>Городской</a:t>
                      </a:r>
                      <a:r>
                        <a:rPr sz="20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000" spc="-20" dirty="0">
                          <a:latin typeface="Times New Roman" panose="02020603050405020304"/>
                          <a:cs typeface="Times New Roman" panose="02020603050405020304"/>
                        </a:rPr>
                        <a:t>конкурс</a:t>
                      </a: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 smtClean="0">
                          <a:latin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ru-RU" sz="2000" b="1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«Кормушка» </a:t>
                      </a:r>
                      <a:r>
                        <a:rPr lang="ru-RU" sz="2000" b="1" dirty="0" smtClean="0">
                          <a:latin typeface="Times New Roman" panose="02020603050405020304"/>
                          <a:cs typeface="Times New Roman" panose="02020603050405020304"/>
                        </a:rPr>
                        <a:t>2 </a:t>
                      </a:r>
                      <a:r>
                        <a:rPr lang="ru-RU" sz="2000" b="1" dirty="0" smtClean="0">
                          <a:latin typeface="Times New Roman" panose="02020603050405020304"/>
                          <a:cs typeface="Times New Roman" panose="02020603050405020304"/>
                        </a:rPr>
                        <a:t>место</a:t>
                      </a:r>
                      <a:r>
                        <a:rPr lang="ru-RU" sz="2000" b="1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/>
                          <a:cs typeface="Times New Roman" panose="02020603050405020304"/>
                        </a:rPr>
                        <a:t>2 </a:t>
                      </a:r>
                      <a:r>
                        <a:rPr lang="ru-RU" sz="2000" b="1" dirty="0" smtClean="0">
                          <a:latin typeface="Times New Roman" panose="02020603050405020304"/>
                          <a:cs typeface="Times New Roman" panose="02020603050405020304"/>
                        </a:rPr>
                        <a:t>Диплома</a:t>
                      </a:r>
                      <a:endParaRPr lang="ru-RU" sz="2000" b="1" baseline="0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ru-RU" sz="2000" b="0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номинации</a:t>
                      </a:r>
                      <a:r>
                        <a:rPr lang="ru-RU" sz="2000" b="0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: «Брелок. </a:t>
                      </a:r>
                      <a:r>
                        <a:rPr lang="ru-RU" sz="2000" b="0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Наши пернатые </a:t>
                      </a:r>
                      <a:r>
                        <a:rPr lang="ru-RU" sz="2000" b="0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друзья</a:t>
                      </a:r>
                      <a:r>
                        <a:rPr lang="ru-RU" sz="2000" b="0" baseline="0" smtClean="0">
                          <a:latin typeface="Times New Roman" panose="02020603050405020304"/>
                          <a:cs typeface="Times New Roman" panose="02020603050405020304"/>
                        </a:rPr>
                        <a:t>»          «</a:t>
                      </a:r>
                      <a:r>
                        <a:rPr lang="ru-RU" sz="2000" b="0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Деревянная кормушка «Чудо-столовая</a:t>
                      </a:r>
                      <a:r>
                        <a:rPr lang="ru-RU" sz="2000" b="0" baseline="0" dirty="0" smtClean="0">
                          <a:latin typeface="Times New Roman" panose="02020603050405020304"/>
                          <a:cs typeface="Times New Roman" panose="02020603050405020304"/>
                        </a:rPr>
                        <a:t>»</a:t>
                      </a:r>
                      <a:r>
                        <a:rPr lang="ru-RU" sz="2000" dirty="0" smtClean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ru-RU" sz="2000" b="0" baseline="0" dirty="0" smtClean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b="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752475"/>
            <a:ext cx="6553200" cy="4603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pc="-5" dirty="0">
                <a:solidFill>
                  <a:srgbClr val="001F5F"/>
                </a:solidFill>
              </a:rPr>
              <a:t>Реализация программ </a:t>
            </a:r>
            <a:r>
              <a:rPr dirty="0">
                <a:solidFill>
                  <a:srgbClr val="001F5F"/>
                </a:solidFill>
              </a:rPr>
              <a:t>и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проектов</a:t>
            </a:r>
            <a:endParaRPr spc="-20" dirty="0">
              <a:solidFill>
                <a:srgbClr val="001F5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624330"/>
            <a:ext cx="2752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  <a:tab pos="188468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1.	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Учебная	рабочая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1929206"/>
            <a:ext cx="2410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общеобразовательной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8083" y="1624330"/>
            <a:ext cx="54165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  <a:tabLst>
                <a:tab pos="1670050" algn="l"/>
                <a:tab pos="2433955" algn="l"/>
                <a:tab pos="4171315" algn="l"/>
              </a:tabLst>
            </a:pP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огра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ма	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о	реализ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ци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и	осно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вн</a:t>
            </a:r>
            <a:r>
              <a:rPr sz="2000" spc="1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й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  <a:tabLst>
                <a:tab pos="1423035" algn="l"/>
                <a:tab pos="3644265" algn="l"/>
              </a:tabLst>
            </a:pP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про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г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ммы	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б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щ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развивающей	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н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прав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нности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4" y="2234311"/>
            <a:ext cx="7618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Times New Roman" panose="02020603050405020304"/>
                <a:cs typeface="Times New Roman" panose="02020603050405020304"/>
              </a:rPr>
              <a:t>детей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младшей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группы </a:t>
            </a:r>
            <a:r>
              <a:rPr sz="2000" spc="-5" dirty="0" err="1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 smtClean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23</a:t>
            </a:r>
            <a:r>
              <a:rPr sz="2000" dirty="0" smtClean="0">
                <a:latin typeface="Times New Roman" panose="02020603050405020304"/>
                <a:cs typeface="Times New Roman" panose="02020603050405020304"/>
              </a:rPr>
              <a:t>-20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24</a:t>
            </a:r>
            <a:r>
              <a:rPr sz="20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год на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основе ФГОС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ДО.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43911"/>
            <a:ext cx="3442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  <a:tab pos="2240915" algn="l"/>
              </a:tabLst>
            </a:pPr>
            <a:r>
              <a:rPr sz="2000" spc="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.	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Программ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а	кру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ж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ковой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6451" y="2843911"/>
            <a:ext cx="4759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67435" algn="l"/>
                <a:tab pos="1716405" algn="l"/>
                <a:tab pos="2595880" algn="l"/>
                <a:tab pos="367474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боты	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д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ля	детей	груп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ы	младшего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148711"/>
            <a:ext cx="7361555" cy="1560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дошкольного </a:t>
            </a:r>
            <a:r>
              <a:rPr sz="2000" dirty="0" err="1">
                <a:latin typeface="Times New Roman" panose="02020603050405020304"/>
                <a:cs typeface="Times New Roman" panose="02020603050405020304"/>
              </a:rPr>
              <a:t>возраста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 err="1" smtClean="0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20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 err="1">
                <a:latin typeface="Times New Roman" panose="02020603050405020304"/>
                <a:cs typeface="Times New Roman" panose="02020603050405020304"/>
              </a:rPr>
              <a:t>развитию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 smtClean="0">
                <a:latin typeface="Times New Roman" panose="02020603050405020304"/>
                <a:cs typeface="Times New Roman" panose="02020603050405020304"/>
              </a:rPr>
              <a:t>«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Веселые </a:t>
            </a:r>
            <a:r>
              <a:rPr lang="ru-RU" sz="2000" spc="-5" dirty="0">
                <a:latin typeface="Times New Roman" panose="02020603050405020304"/>
                <a:cs typeface="Times New Roman" panose="02020603050405020304"/>
              </a:rPr>
              <a:t>п</a:t>
            </a:r>
            <a:r>
              <a:rPr lang="ru-RU" sz="2000" spc="-5" dirty="0" smtClean="0">
                <a:latin typeface="Times New Roman" panose="02020603050405020304"/>
                <a:cs typeface="Times New Roman" panose="02020603050405020304"/>
              </a:rPr>
              <a:t>альчики</a:t>
            </a:r>
            <a:r>
              <a:rPr sz="2000" spc="-5" dirty="0" smtClean="0">
                <a:latin typeface="Times New Roman" panose="02020603050405020304"/>
                <a:cs typeface="Times New Roman" panose="02020603050405020304"/>
              </a:rPr>
              <a:t>».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3.	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Семейный </a:t>
            </a:r>
            <a:r>
              <a:rPr sz="2000" spc="-5" dirty="0" err="1">
                <a:latin typeface="Times New Roman" panose="02020603050405020304"/>
                <a:cs typeface="Times New Roman" panose="02020603050405020304"/>
              </a:rPr>
              <a:t>клуб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 smtClean="0">
                <a:latin typeface="Times New Roman" panose="02020603050405020304"/>
                <a:cs typeface="Times New Roman" panose="02020603050405020304"/>
              </a:rPr>
              <a:t>«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Вместе дружная семья</a:t>
            </a:r>
            <a:r>
              <a:rPr sz="2000" dirty="0" smtClean="0">
                <a:latin typeface="Times New Roman" panose="02020603050405020304"/>
                <a:cs typeface="Times New Roman" panose="02020603050405020304"/>
              </a:rPr>
              <a:t>».</a:t>
            </a:r>
            <a:endParaRPr lang="ru-RU" sz="2000" dirty="0" smtClean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4.     Проект по нравственно-патриотическому воспитанию.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457200"/>
            <a:ext cx="6477000" cy="4642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60"/>
              </a:spcBef>
            </a:pPr>
            <a:r>
              <a:rPr lang="ru-RU" sz="2800" spc="-5" dirty="0" smtClean="0">
                <a:solidFill>
                  <a:srgbClr val="001F5F"/>
                </a:solidFill>
              </a:rPr>
              <a:t> </a:t>
            </a:r>
            <a:r>
              <a:rPr lang="ru-RU" sz="2800" spc="-5" dirty="0" err="1" smtClean="0">
                <a:solidFill>
                  <a:srgbClr val="001F5F"/>
                </a:solidFill>
              </a:rPr>
              <a:t>Пачкория</a:t>
            </a:r>
            <a:r>
              <a:rPr lang="ru-RU" sz="2800" spc="-5" dirty="0" smtClean="0">
                <a:solidFill>
                  <a:srgbClr val="001F5F"/>
                </a:solidFill>
              </a:rPr>
              <a:t> </a:t>
            </a:r>
            <a:r>
              <a:rPr lang="ru-RU" sz="2800" spc="-5" dirty="0">
                <a:solidFill>
                  <a:srgbClr val="001F5F"/>
                </a:solidFill>
              </a:rPr>
              <a:t>О</a:t>
            </a:r>
            <a:r>
              <a:rPr lang="ru-RU" sz="2800" spc="-5" dirty="0" smtClean="0">
                <a:solidFill>
                  <a:srgbClr val="001F5F"/>
                </a:solidFill>
              </a:rPr>
              <a:t>леся Николаевна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268287" y="1923160"/>
            <a:ext cx="8729980" cy="38100"/>
          </a:xfrm>
          <a:custGeom>
            <a:avLst/>
            <a:gdLst/>
            <a:ahLst/>
            <a:cxnLst/>
            <a:rect l="l" t="t" r="r" b="b"/>
            <a:pathLst>
              <a:path w="8729980" h="38100">
                <a:moveTo>
                  <a:pt x="0" y="38100"/>
                </a:moveTo>
                <a:lnTo>
                  <a:pt x="8729662" y="38100"/>
                </a:lnTo>
                <a:lnTo>
                  <a:pt x="872966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4637" y="1441450"/>
            <a:ext cx="0" cy="4805680"/>
          </a:xfrm>
          <a:custGeom>
            <a:avLst/>
            <a:gdLst/>
            <a:ahLst/>
            <a:cxnLst/>
            <a:rect l="l" t="t" r="r" b="b"/>
            <a:pathLst>
              <a:path h="4805680">
                <a:moveTo>
                  <a:pt x="0" y="0"/>
                </a:moveTo>
                <a:lnTo>
                  <a:pt x="0" y="4805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1600" y="1441450"/>
            <a:ext cx="0" cy="4805680"/>
          </a:xfrm>
          <a:custGeom>
            <a:avLst/>
            <a:gdLst/>
            <a:ahLst/>
            <a:cxnLst/>
            <a:rect l="l" t="t" r="r" b="b"/>
            <a:pathLst>
              <a:path h="4805680">
                <a:moveTo>
                  <a:pt x="0" y="0"/>
                </a:moveTo>
                <a:lnTo>
                  <a:pt x="0" y="4805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287" y="1447800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6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8287" y="6240462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6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Прямоугольник 11"/>
          <p:cNvSpPr/>
          <p:nvPr/>
        </p:nvSpPr>
        <p:spPr>
          <a:xfrm>
            <a:off x="304800" y="1066800"/>
            <a:ext cx="8534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/>
              </a:rPr>
              <a:t>Высшее образование</a:t>
            </a:r>
            <a:endParaRPr lang="ru-RU" sz="2000" dirty="0" smtClean="0">
              <a:solidFill>
                <a:srgbClr val="000000"/>
              </a:solidFill>
              <a:latin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/>
              </a:rPr>
              <a:t>Высшая категория</a:t>
            </a:r>
            <a:endParaRPr lang="ru-RU" sz="2000" dirty="0" smtClean="0">
              <a:solidFill>
                <a:srgbClr val="000000"/>
              </a:solidFill>
              <a:latin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 детей младшего дошкольного возраста</a:t>
            </a:r>
            <a:r>
              <a:rPr lang="ru-RU" sz="2000" dirty="0" smtClean="0">
                <a:latin typeface="Times New Roman" panose="02020603050405020304"/>
              </a:rPr>
              <a:t>»</a:t>
            </a:r>
            <a:endParaRPr lang="ru-RU" sz="2000" dirty="0" smtClean="0">
              <a:latin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/>
              </a:rPr>
              <a:t>Интернет – сайт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/>
                <a:hlinkClick r:id="rId1"/>
              </a:rPr>
              <a:t>https://pachkoriaolesya.ucoz.net/</a:t>
            </a:r>
            <a:endParaRPr lang="ru-RU" sz="2000" dirty="0" smtClean="0">
              <a:solidFill>
                <a:srgbClr val="FF0000"/>
              </a:solidFill>
              <a:latin typeface="Times New Roman" panose="02020603050405020304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2 место Элита российского образования в номинации «Лучшее занятие в дошкольном образование-2023»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участника Всероссийского педагогического конкурса  «Творческий воспитатель-2023»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3 место Международного конкурса талантов в номинации «Личный сайт"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2 место Всероссийского конкурса талантов в номинации «Конспект занятия» 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Элита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образования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«Лучшая дошкольная образовательная организация, реализующая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 и программы-2024»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457200"/>
            <a:ext cx="6477000" cy="4642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60"/>
              </a:spcBef>
            </a:pPr>
            <a:r>
              <a:rPr lang="ru-RU" sz="2800" spc="-5" dirty="0" smtClean="0">
                <a:solidFill>
                  <a:srgbClr val="001F5F"/>
                </a:solidFill>
              </a:rPr>
              <a:t>Велиханова Нина </a:t>
            </a:r>
            <a:r>
              <a:rPr lang="ru-RU" sz="2800" spc="-5" dirty="0" err="1" smtClean="0">
                <a:solidFill>
                  <a:srgbClr val="001F5F"/>
                </a:solidFill>
              </a:rPr>
              <a:t>Рейзудиновна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268287" y="1923160"/>
            <a:ext cx="8729980" cy="38100"/>
          </a:xfrm>
          <a:custGeom>
            <a:avLst/>
            <a:gdLst/>
            <a:ahLst/>
            <a:cxnLst/>
            <a:rect l="l" t="t" r="r" b="b"/>
            <a:pathLst>
              <a:path w="8729980" h="38100">
                <a:moveTo>
                  <a:pt x="0" y="38100"/>
                </a:moveTo>
                <a:lnTo>
                  <a:pt x="8729662" y="38100"/>
                </a:lnTo>
                <a:lnTo>
                  <a:pt x="872966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4637" y="1441450"/>
            <a:ext cx="0" cy="4805680"/>
          </a:xfrm>
          <a:custGeom>
            <a:avLst/>
            <a:gdLst/>
            <a:ahLst/>
            <a:cxnLst/>
            <a:rect l="l" t="t" r="r" b="b"/>
            <a:pathLst>
              <a:path h="4805680">
                <a:moveTo>
                  <a:pt x="0" y="0"/>
                </a:moveTo>
                <a:lnTo>
                  <a:pt x="0" y="4805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1600" y="1441450"/>
            <a:ext cx="0" cy="4805680"/>
          </a:xfrm>
          <a:custGeom>
            <a:avLst/>
            <a:gdLst/>
            <a:ahLst/>
            <a:cxnLst/>
            <a:rect l="l" t="t" r="r" b="b"/>
            <a:pathLst>
              <a:path h="4805680">
                <a:moveTo>
                  <a:pt x="0" y="0"/>
                </a:moveTo>
                <a:lnTo>
                  <a:pt x="0" y="4805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8287" y="1447800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6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8287" y="6240462"/>
            <a:ext cx="8729980" cy="0"/>
          </a:xfrm>
          <a:custGeom>
            <a:avLst/>
            <a:gdLst/>
            <a:ahLst/>
            <a:cxnLst/>
            <a:rect l="l" t="t" r="r" b="b"/>
            <a:pathLst>
              <a:path w="8729980">
                <a:moveTo>
                  <a:pt x="0" y="0"/>
                </a:moveTo>
                <a:lnTo>
                  <a:pt x="87296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Прямоугольник 11"/>
          <p:cNvSpPr/>
          <p:nvPr/>
        </p:nvSpPr>
        <p:spPr>
          <a:xfrm>
            <a:off x="304800" y="1066800"/>
            <a:ext cx="8610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</a:rPr>
              <a:t>Образование средне специальное</a:t>
            </a:r>
            <a:endParaRPr lang="ru-RU" dirty="0" smtClean="0">
              <a:solidFill>
                <a:srgbClr val="000000"/>
              </a:solidFill>
              <a:latin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</a:rPr>
              <a:t>Первая категория</a:t>
            </a:r>
            <a:endParaRPr lang="ru-RU" dirty="0" smtClean="0">
              <a:solidFill>
                <a:srgbClr val="000000"/>
              </a:solidFill>
              <a:latin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младшего дошкольного возраста с правилами дорожного движения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</a:rPr>
              <a:t>»</a:t>
            </a:r>
            <a:endParaRPr lang="ru-RU" dirty="0" smtClean="0">
              <a:solidFill>
                <a:srgbClr val="000000"/>
              </a:solidFill>
              <a:latin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</a:rPr>
              <a:t>Интернет – сайт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/>
              </a:rPr>
              <a:t>http://nina2702.ucoz.net/</a:t>
            </a:r>
            <a:endParaRPr lang="ru-RU" dirty="0" smtClean="0">
              <a:solidFill>
                <a:srgbClr val="000000"/>
              </a:solidFill>
              <a:latin typeface="Times New Roman" panose="02020603050405020304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Элита российского образования в номинации «Лучшее занятие в дошкольном образование-2023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1 место Международного конкурса талантов в номинации «Личный сайт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2 место Всероссийского конкурса талантов номинация "Инновации в современном образовании" "Инновационный проект "Юные исследователи"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место Всероссийского конкурса талантов номинация "Родительское собрание" "Формирование единых подходов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снижение случаев заболеваемости детей" 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место Всероссийского конкурса талантов номинация "Сайт педагога" "Сайт воспитателя" 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 за подготовку участников к Региональному конкурсу "Педагоги Ум"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6934</Words>
  <Application>WPS Presentation</Application>
  <PresentationFormat>Экран (4:3)</PresentationFormat>
  <Paragraphs>242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Wingdings</vt:lpstr>
      <vt:lpstr>Calibri</vt:lpstr>
      <vt:lpstr>Times New Roman</vt:lpstr>
      <vt:lpstr>Lucida Sans Unicode</vt:lpstr>
      <vt:lpstr>Arial</vt:lpstr>
      <vt:lpstr>Microsoft YaHei</vt:lpstr>
      <vt:lpstr>Arial Unicode MS</vt:lpstr>
      <vt:lpstr>Office Theme</vt:lpstr>
      <vt:lpstr>PowerPoint 演示文稿</vt:lpstr>
      <vt:lpstr> Характеристика группы  В группе 25 воспитанников:</vt:lpstr>
      <vt:lpstr>Освоение общеобразовательной программы (разделы) в группе  общеразвивающей направленности для детей 3-4 года жизни №3 на  конец 2023-2024 учебного года</vt:lpstr>
      <vt:lpstr>Уровень овладения воспитанниками необходимыми  навыками и умениями по основным образовательным областям ОП ДО в</vt:lpstr>
      <vt:lpstr>индекс здоровья</vt:lpstr>
      <vt:lpstr>PowerPoint 演示文稿</vt:lpstr>
      <vt:lpstr>Реализация программ и проектов</vt:lpstr>
      <vt:lpstr> Пачкория Олеся Николаевна</vt:lpstr>
      <vt:lpstr>Велиханова Нина Рейзудиновна</vt:lpstr>
      <vt:lpstr>Реализация мероприятий, обеспечивающих  взаимодействие с родителями</vt:lpstr>
      <vt:lpstr>Тема	консультации</vt:lpstr>
      <vt:lpstr>Участие родителей в выставках, акциях</vt:lpstr>
      <vt:lpstr>Перспективы развития</vt:lpstr>
      <vt:lpstr>Перспективы развития педагогов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Рейнад</cp:lastModifiedBy>
  <cp:revision>25</cp:revision>
  <dcterms:created xsi:type="dcterms:W3CDTF">2020-04-18T13:25:00Z</dcterms:created>
  <dcterms:modified xsi:type="dcterms:W3CDTF">2024-06-02T17:07:00Z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2019-05-23T06:00:00Z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2020-04-18T06:00:00Z</vt:filetime>
  </property>
  <property fmtid="{D5CDD505-2E9C-101B-9397-08002B2CF9AE}" pid="5" name="ICV">
    <vt:lpwstr>E1F776BD427743779C95BB80A02B4875_12</vt:lpwstr>
  </property>
  <property fmtid="{D5CDD505-2E9C-101B-9397-08002B2CF9AE}" pid="6" name="KSOProductBuildVer">
    <vt:lpwstr>1049-12.2.0.16909</vt:lpwstr>
  </property>
</Properties>
</file>